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docProps/custom.xml" ContentType="application/vnd.openxmlformats-officedocument.custom-properties+xml"/>
  <Override PartName="/ppt/slides/slide6.xml" ContentType="application/vnd.openxmlformats-officedocument.presentationml.slid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1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customXml/itemProps3.xml" ContentType="application/vnd.openxmlformats-officedocument.customXmlProperties+xml"/>
  <Override PartName="/ppt/theme/theme1.xml" ContentType="application/vnd.openxmlformats-officedocument.theme+xml"/>
  <Override PartName="/customXml/itemProps2.xml" ContentType="application/vnd.openxmlformats-officedocument.customXmlProperties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7.xml" ContentType="application/vnd.openxmlformats-officedocument.presentationml.slid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embedTrueType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12192000" cy="6858000"/>
  <p:defaultTextStyle>
    <a:defPPr>
      <a:defRPr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  <a:bevel/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 snapToObjects="1">
      <p:cViewPr varScale="1">
        <p:scale>
          <a:sx n="90" d="100"/>
          <a:sy n="90" d="100"/>
        </p:scale>
        <p:origin x="629" y="67"/>
      </p:cViewPr>
      <p:guideLst>
        <p:guide pos="325"/>
        <p:guide pos="1209"/>
        <p:guide pos="2955"/>
        <p:guide pos="2071"/>
        <p:guide pos="3840"/>
        <p:guide pos="4702"/>
        <p:guide pos="5586"/>
        <p:guide pos="7333"/>
        <p:guide pos="3952" orient="horz"/>
        <p:guide pos="6471"/>
        <p:guide pos="913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presProps" Target="presProps.xml" /><Relationship Id="rId21" Type="http://schemas.openxmlformats.org/officeDocument/2006/relationships/tableStyles" Target="tableStyles.xml" /><Relationship Id="rId22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5.pn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Обложка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Picture 28" descr="A blue circle with white text&#10;&#10;Description automatically generated with low confidence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1013859" y="962173"/>
            <a:ext cx="886499" cy="886499"/>
          </a:xfrm>
          <a:prstGeom prst="rect">
            <a:avLst/>
          </a:prstGeom>
        </p:spPr>
      </p:pic>
      <p:cxnSp>
        <p:nvCxnSpPr>
          <p:cNvPr id="11" name="Straight Connector 48"/>
          <p:cNvCxnSpPr>
            <a:cxnSpLocks/>
          </p:cNvCxnSpPr>
          <p:nvPr userDrawn="1"/>
        </p:nvCxnSpPr>
        <p:spPr bwMode="auto">
          <a:xfrm>
            <a:off x="6090212" y="985336"/>
            <a:ext cx="0" cy="840173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50"/>
          <p:cNvCxnSpPr>
            <a:cxnSpLocks/>
          </p:cNvCxnSpPr>
          <p:nvPr userDrawn="1"/>
        </p:nvCxnSpPr>
        <p:spPr bwMode="auto">
          <a:xfrm>
            <a:off x="8642581" y="985336"/>
            <a:ext cx="0" cy="840173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51"/>
          <p:cNvCxnSpPr>
            <a:cxnSpLocks/>
          </p:cNvCxnSpPr>
          <p:nvPr userDrawn="1"/>
        </p:nvCxnSpPr>
        <p:spPr bwMode="auto">
          <a:xfrm>
            <a:off x="11179047" y="985336"/>
            <a:ext cx="0" cy="840173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Заголовок 15"/>
          <p:cNvSpPr>
            <a:spLocks noGrp="1"/>
          </p:cNvSpPr>
          <p:nvPr>
            <p:ph type="title" hasCustomPrompt="1"/>
          </p:nvPr>
        </p:nvSpPr>
        <p:spPr bwMode="auto">
          <a:xfrm>
            <a:off x="1027967" y="2404670"/>
            <a:ext cx="7634059" cy="1978323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4300" b="0" i="0">
                <a:solidFill>
                  <a:srgbClr val="0E2D69"/>
                </a:solidFill>
                <a:latin typeface="HSE Sans"/>
              </a:defRPr>
            </a:lvl1pPr>
          </a:lstStyle>
          <a:p>
            <a:pPr>
              <a:defRPr/>
            </a:pPr>
            <a:r>
              <a:rPr lang="ru-RU" sz="4400">
                <a:solidFill>
                  <a:srgbClr val="102D69"/>
                </a:solidFill>
                <a:latin typeface="HSE Sans"/>
              </a:rPr>
              <a:t>Название презентации</a:t>
            </a:r>
            <a:br>
              <a:rPr lang="ru-RU" sz="4400">
                <a:solidFill>
                  <a:srgbClr val="102D69"/>
                </a:solidFill>
                <a:latin typeface="HSE Sans"/>
              </a:rPr>
            </a:br>
            <a:r>
              <a:rPr lang="ru-RU" sz="4400">
                <a:solidFill>
                  <a:srgbClr val="102D69"/>
                </a:solidFill>
                <a:latin typeface="HSE Sans"/>
              </a:rPr>
              <a:t>может быть набрано в две </a:t>
            </a:r>
            <a:br>
              <a:rPr lang="ru-RU" sz="4400">
                <a:solidFill>
                  <a:srgbClr val="102D69"/>
                </a:solidFill>
                <a:latin typeface="HSE Sans"/>
              </a:rPr>
            </a:br>
            <a:r>
              <a:rPr lang="ru-RU" sz="4400">
                <a:solidFill>
                  <a:srgbClr val="102D69"/>
                </a:solidFill>
                <a:latin typeface="HSE Sans"/>
              </a:rPr>
              <a:t>или три строки (43 </a:t>
            </a:r>
            <a:r>
              <a:rPr lang="en-GB" sz="4400">
                <a:solidFill>
                  <a:srgbClr val="102D69"/>
                </a:solidFill>
                <a:latin typeface="HSE Sans"/>
              </a:rPr>
              <a:t>pt</a:t>
            </a:r>
            <a:r>
              <a:rPr lang="en-GB" sz="4400">
                <a:solidFill>
                  <a:srgbClr val="102D69"/>
                </a:solidFill>
                <a:latin typeface="HSE Sans"/>
              </a:rPr>
              <a:t>)</a:t>
            </a:r>
            <a:endParaRPr lang="ru-RU" sz="4400">
              <a:solidFill>
                <a:srgbClr val="102D69"/>
              </a:solidFill>
              <a:latin typeface="HSE Sans"/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2074947" y="1187841"/>
            <a:ext cx="3848717" cy="435163"/>
          </a:xfrm>
        </p:spPr>
        <p:txBody>
          <a:bodyPr lIns="0" tIns="0" rIns="0" bIns="0"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0" i="0">
                <a:latin typeface="HSE Sans"/>
              </a:defRPr>
            </a:lvl1pPr>
            <a:lvl2pPr marL="457200" indent="0" algn="l">
              <a:buNone/>
              <a:defRPr sz="1600" b="0" i="0">
                <a:latin typeface="HSE Sans"/>
              </a:defRPr>
            </a:lvl2pPr>
            <a:lvl3pPr marL="914400" indent="0" algn="l">
              <a:buNone/>
              <a:defRPr sz="1600" b="0" i="0">
                <a:latin typeface="HSE Sans"/>
              </a:defRPr>
            </a:lvl3pPr>
            <a:lvl4pPr marL="1371600" indent="0" algn="l">
              <a:buNone/>
              <a:defRPr sz="1600" b="0" i="0">
                <a:latin typeface="HSE Sans"/>
              </a:defRPr>
            </a:lvl4pPr>
            <a:lvl5pPr marL="1828800" indent="0" algn="l">
              <a:buNone/>
              <a:defRPr sz="1600" b="0" i="0">
                <a:latin typeface="HSE Sans"/>
              </a:defRPr>
            </a:lvl5pPr>
          </a:lstStyle>
          <a:p>
            <a:pPr>
              <a:defRPr/>
            </a:pPr>
            <a:r>
              <a:rPr lang="ru-RU">
                <a:latin typeface="HSE Sans"/>
              </a:rPr>
              <a:t>Название факультета</a:t>
            </a:r>
            <a:br>
              <a:rPr lang="ru-RU">
                <a:latin typeface="HSE Sans"/>
              </a:rPr>
            </a:br>
            <a:r>
              <a:rPr lang="ru-RU">
                <a:latin typeface="HSE Sans"/>
              </a:rPr>
              <a:t>в две строки</a:t>
            </a:r>
            <a:r>
              <a:rPr lang="en-GB">
                <a:latin typeface="HSE Sans"/>
              </a:rPr>
              <a:t> (16 </a:t>
            </a:r>
            <a:r>
              <a:rPr lang="en-GB">
                <a:latin typeface="HSE Sans"/>
              </a:rPr>
              <a:t>pt</a:t>
            </a:r>
            <a:r>
              <a:rPr lang="en-GB">
                <a:latin typeface="HSE Sans"/>
              </a:rPr>
              <a:t>)</a:t>
            </a:r>
            <a:endParaRPr lang="ru-RU">
              <a:latin typeface="HSE Sans"/>
            </a:endParaRPr>
          </a:p>
        </p:txBody>
      </p:sp>
      <p:sp>
        <p:nvSpPr>
          <p:cNvPr id="25" name="Текст 24"/>
          <p:cNvSpPr>
            <a:spLocks noGrp="1"/>
          </p:cNvSpPr>
          <p:nvPr>
            <p:ph type="body" sz="quarter" idx="11" hasCustomPrompt="1"/>
          </p:nvPr>
        </p:nvSpPr>
        <p:spPr bwMode="auto">
          <a:xfrm>
            <a:off x="6259420" y="1173829"/>
            <a:ext cx="2278063" cy="463186"/>
          </a:xfrm>
        </p:spPr>
        <p:txBody>
          <a:bodyPr lIns="0" tIns="0" rIns="0" bIns="0" anchor="t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200" b="0" i="0">
                <a:solidFill>
                  <a:srgbClr val="0E2D69"/>
                </a:solidFill>
                <a:latin typeface="HSE Sans"/>
              </a:defRPr>
            </a:lvl1pPr>
          </a:lstStyle>
          <a:p>
            <a:pPr marL="0" marR="0" lvl="0" indent="0" algn="l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200">
                <a:latin typeface="HSE Sans"/>
              </a:rPr>
              <a:t>Название подразделения</a:t>
            </a:r>
            <a:br>
              <a:rPr lang="ru-RU" sz="1200">
                <a:latin typeface="HSE Sans"/>
              </a:rPr>
            </a:br>
            <a:r>
              <a:rPr lang="ru-RU" sz="1200">
                <a:latin typeface="HSE Sans"/>
              </a:rPr>
              <a:t>в две или три строки</a:t>
            </a:r>
            <a:r>
              <a:rPr lang="en-GB" sz="1200">
                <a:latin typeface="HSE Sans"/>
              </a:rPr>
              <a:t> (12pt)</a:t>
            </a:r>
            <a:endParaRPr lang="ru-RU" sz="1200">
              <a:latin typeface="HSE Sans"/>
            </a:endParaRPr>
          </a:p>
        </p:txBody>
      </p:sp>
      <p:sp>
        <p:nvSpPr>
          <p:cNvPr id="27" name="Текст 26"/>
          <p:cNvSpPr>
            <a:spLocks noGrp="1"/>
          </p:cNvSpPr>
          <p:nvPr>
            <p:ph type="body" idx="12" hasCustomPrompt="1"/>
          </p:nvPr>
        </p:nvSpPr>
        <p:spPr bwMode="auto">
          <a:xfrm>
            <a:off x="8786720" y="1173829"/>
            <a:ext cx="2217738" cy="463186"/>
          </a:xfrm>
        </p:spPr>
        <p:txBody>
          <a:bodyPr lIns="0" tIns="0" rIns="0" bIns="0" anchor="t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200" b="0" i="0">
                <a:solidFill>
                  <a:srgbClr val="0E2D69"/>
                </a:solidFill>
                <a:latin typeface="HSE Sans"/>
              </a:defRPr>
            </a:lvl1pPr>
          </a:lstStyle>
          <a:p>
            <a:pPr marL="0" marR="0" lvl="0" indent="0" algn="l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200">
                <a:latin typeface="HSE Sans"/>
              </a:rPr>
              <a:t>Москва</a:t>
            </a:r>
            <a:br>
              <a:rPr lang="ru-RU" sz="1200">
                <a:latin typeface="HSE Sans"/>
              </a:rPr>
            </a:br>
            <a:r>
              <a:rPr lang="ru-RU" sz="1200">
                <a:latin typeface="HSE Sans"/>
              </a:rPr>
              <a:t>2022</a:t>
            </a:r>
            <a:r>
              <a:rPr lang="en-GB" sz="1200">
                <a:latin typeface="HSE Sans"/>
              </a:rPr>
              <a:t> (12pt)</a:t>
            </a:r>
            <a:endParaRPr lang="ru-RU" sz="1200">
              <a:latin typeface="HSE Sans"/>
            </a:endParaRPr>
          </a:p>
        </p:txBody>
      </p:sp>
      <p:sp>
        <p:nvSpPr>
          <p:cNvPr id="29" name="Текст 28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027967" y="4824914"/>
            <a:ext cx="7625267" cy="652860"/>
          </a:xfrm>
        </p:spPr>
        <p:txBody>
          <a:bodyPr lIns="0" tIns="0" rIns="0" bIns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600" b="0" i="0">
                <a:solidFill>
                  <a:srgbClr val="0E2D69"/>
                </a:solidFill>
                <a:latin typeface="HSE Sans"/>
              </a:defRPr>
            </a:lvl1pPr>
          </a:lstStyle>
          <a:p>
            <a:pPr marL="0" marR="0" lvl="0" indent="0" algn="l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600">
                <a:latin typeface="HSE Sans"/>
              </a:rPr>
              <a:t>Если нужно больше места, то используйте подзаголовок</a:t>
            </a:r>
            <a:r>
              <a:rPr lang="en-GB" sz="1600">
                <a:latin typeface="HSE Sans"/>
              </a:rPr>
              <a:t> (16 </a:t>
            </a:r>
            <a:r>
              <a:rPr lang="en-GB" sz="1600">
                <a:latin typeface="HSE Sans"/>
              </a:rPr>
              <a:t>pt</a:t>
            </a:r>
            <a:r>
              <a:rPr lang="en-GB" sz="1600">
                <a:latin typeface="HSE Sans"/>
              </a:rPr>
              <a:t>)</a:t>
            </a:r>
            <a:endParaRPr lang="ru-RU" sz="1600">
              <a:latin typeface="HSE San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цвет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Picture 4" descr="Icon&#10;&#10;Description automatically generated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8" name="Straight Connector 19"/>
          <p:cNvCxnSpPr>
            <a:cxnSpLocks/>
          </p:cNvCxnSpPr>
          <p:nvPr userDrawn="1"/>
        </p:nvCxnSpPr>
        <p:spPr bwMode="auto"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1"/>
          <p:cNvCxnSpPr>
            <a:cxnSpLocks/>
          </p:cNvCxnSpPr>
          <p:nvPr userDrawn="1"/>
        </p:nvCxnSpPr>
        <p:spPr bwMode="auto"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5"/>
          <p:cNvCxnSpPr>
            <a:cxnSpLocks/>
          </p:cNvCxnSpPr>
          <p:nvPr userDrawn="1"/>
        </p:nvCxnSpPr>
        <p:spPr bwMode="auto"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 bwMode="auto"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fld id="{32AF94B5-93D7-5247-B727-C7089232F508}" type="slidenum">
              <a:rPr lang="ru-RU" sz="2000">
                <a:solidFill>
                  <a:srgbClr val="102D69"/>
                </a:solidFill>
                <a:latin typeface="HSE Sans"/>
              </a:rPr>
              <a:t/>
            </a:fld>
            <a:endParaRPr lang="ru-RU" sz="2000">
              <a:solidFill>
                <a:srgbClr val="102D69"/>
              </a:solidFill>
              <a:latin typeface="HSE Sans"/>
            </a:endParaRPr>
          </a:p>
        </p:txBody>
      </p:sp>
      <p:cxnSp>
        <p:nvCxnSpPr>
          <p:cNvPr id="12" name="Straight Connector 59"/>
          <p:cNvCxnSpPr>
            <a:cxnSpLocks/>
          </p:cNvCxnSpPr>
          <p:nvPr userDrawn="1"/>
        </p:nvCxnSpPr>
        <p:spPr bwMode="auto"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Текст 3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000" b="0" i="0">
                <a:latin typeface="HSE Sans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/>
              </a:defRPr>
            </a:lvl5pPr>
          </a:lstStyle>
          <a:p>
            <a:pPr marL="0" marR="0" lvl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000">
                <a:latin typeface="HSE Sans"/>
              </a:rPr>
              <a:t>Название подразделения</a:t>
            </a:r>
            <a:br>
              <a:rPr lang="ru-RU" sz="1000">
                <a:latin typeface="HSE Sans"/>
              </a:rPr>
            </a:br>
            <a:r>
              <a:rPr lang="ru-RU" sz="1000">
                <a:latin typeface="HSE Sans"/>
              </a:rPr>
              <a:t>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4" name="Текст 39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презентации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6" name="Текст 39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раздела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9" name="Заголовок 31"/>
          <p:cNvSpPr>
            <a:spLocks noGrp="1"/>
          </p:cNvSpPr>
          <p:nvPr>
            <p:ph type="title" hasCustomPrompt="1"/>
          </p:nvPr>
        </p:nvSpPr>
        <p:spPr bwMode="auto">
          <a:xfrm>
            <a:off x="585899" y="1447790"/>
            <a:ext cx="4322530" cy="777025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2400" b="0" i="0">
                <a:latin typeface="HSE Sans"/>
              </a:defRPr>
            </a:lvl1pPr>
          </a:lstStyle>
          <a:p>
            <a:pPr>
              <a:defRPr/>
            </a:pPr>
            <a:r>
              <a:rPr lang="ru-RU" sz="2400">
                <a:solidFill>
                  <a:srgbClr val="102D69"/>
                </a:solidFill>
                <a:latin typeface="HSE Sans"/>
              </a:rPr>
              <a:t>Дополнительная </a:t>
            </a:r>
            <a:br>
              <a:rPr lang="ru-RU" sz="2400">
                <a:solidFill>
                  <a:srgbClr val="102D69"/>
                </a:solidFill>
                <a:latin typeface="HSE Sans"/>
              </a:rPr>
            </a:br>
            <a:r>
              <a:rPr lang="ru-RU" sz="2400">
                <a:solidFill>
                  <a:srgbClr val="102D69"/>
                </a:solidFill>
                <a:latin typeface="HSE Sans"/>
              </a:rPr>
              <a:t>цветовая гамма</a:t>
            </a:r>
            <a:endParaRPr/>
          </a:p>
        </p:txBody>
      </p:sp>
      <p:sp>
        <p:nvSpPr>
          <p:cNvPr id="20" name="Текст 35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85898" y="2379663"/>
            <a:ext cx="4322531" cy="2399371"/>
          </a:xfrm>
        </p:spPr>
        <p:txBody>
          <a:bodyPr lIns="0" tIns="0" rIns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300">
                <a:latin typeface="HSE Sans"/>
              </a:rPr>
              <a:t>Для оформления графиков, таблиц, диаграмм могут потребоваться дополнительные цвета и вы совершенно правы, задавая вопрос, какие цвета использовать и где их взять. Мы предлагаем использовать палитру цветов Вышки для этих целей.</a:t>
            </a:r>
            <a:endParaRPr/>
          </a:p>
        </p:txBody>
      </p:sp>
      <p:sp>
        <p:nvSpPr>
          <p:cNvPr id="21" name="Oval 5"/>
          <p:cNvSpPr/>
          <p:nvPr userDrawn="1"/>
        </p:nvSpPr>
        <p:spPr bwMode="auto">
          <a:xfrm>
            <a:off x="5392982" y="1447790"/>
            <a:ext cx="830997" cy="830997"/>
          </a:xfrm>
          <a:prstGeom prst="ellipse">
            <a:avLst/>
          </a:prstGeom>
          <a:solidFill>
            <a:srgbClr val="0E2D69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2" name="Oval 20"/>
          <p:cNvSpPr/>
          <p:nvPr userDrawn="1"/>
        </p:nvSpPr>
        <p:spPr bwMode="auto">
          <a:xfrm>
            <a:off x="6742925" y="1447790"/>
            <a:ext cx="830997" cy="830997"/>
          </a:xfrm>
          <a:prstGeom prst="ellipse">
            <a:avLst/>
          </a:prstGeom>
          <a:solidFill>
            <a:srgbClr val="234A9B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3" name="Oval 22"/>
          <p:cNvSpPr/>
          <p:nvPr userDrawn="1"/>
        </p:nvSpPr>
        <p:spPr bwMode="auto">
          <a:xfrm>
            <a:off x="8092868" y="1447790"/>
            <a:ext cx="830997" cy="830997"/>
          </a:xfrm>
          <a:prstGeom prst="ellipse">
            <a:avLst/>
          </a:prstGeom>
          <a:solidFill>
            <a:srgbClr val="11A0D7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4" name="Oval 23"/>
          <p:cNvSpPr/>
          <p:nvPr userDrawn="1"/>
        </p:nvSpPr>
        <p:spPr bwMode="auto">
          <a:xfrm>
            <a:off x="9442811" y="1447790"/>
            <a:ext cx="830997" cy="830997"/>
          </a:xfrm>
          <a:prstGeom prst="ellipse">
            <a:avLst/>
          </a:prstGeom>
          <a:solidFill>
            <a:srgbClr val="029C63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5" name="Oval 26"/>
          <p:cNvSpPr/>
          <p:nvPr userDrawn="1"/>
        </p:nvSpPr>
        <p:spPr bwMode="auto">
          <a:xfrm>
            <a:off x="10792754" y="1447790"/>
            <a:ext cx="830997" cy="830997"/>
          </a:xfrm>
          <a:prstGeom prst="ellipse">
            <a:avLst/>
          </a:prstGeom>
          <a:solidFill>
            <a:srgbClr val="EB681F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6" name="Oval 29"/>
          <p:cNvSpPr/>
          <p:nvPr userDrawn="1"/>
        </p:nvSpPr>
        <p:spPr bwMode="auto">
          <a:xfrm>
            <a:off x="5392982" y="2708699"/>
            <a:ext cx="830997" cy="830997"/>
          </a:xfrm>
          <a:prstGeom prst="ellipse">
            <a:avLst/>
          </a:prstGeom>
          <a:solidFill>
            <a:srgbClr val="7D4EBA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7" name="Oval 33"/>
          <p:cNvSpPr/>
          <p:nvPr userDrawn="1"/>
        </p:nvSpPr>
        <p:spPr bwMode="auto">
          <a:xfrm>
            <a:off x="6742925" y="2708699"/>
            <a:ext cx="830997" cy="830997"/>
          </a:xfrm>
          <a:prstGeom prst="ellipse">
            <a:avLst/>
          </a:prstGeom>
          <a:solidFill>
            <a:srgbClr val="E61F3D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8" name="Oval 34"/>
          <p:cNvSpPr/>
          <p:nvPr userDrawn="1"/>
        </p:nvSpPr>
        <p:spPr bwMode="auto">
          <a:xfrm>
            <a:off x="8092868" y="2708699"/>
            <a:ext cx="830997" cy="830997"/>
          </a:xfrm>
          <a:prstGeom prst="ellipse">
            <a:avLst/>
          </a:prstGeom>
          <a:solidFill>
            <a:srgbClr val="FBBA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29" name="Oval 35"/>
          <p:cNvSpPr/>
          <p:nvPr userDrawn="1"/>
        </p:nvSpPr>
        <p:spPr bwMode="auto">
          <a:xfrm>
            <a:off x="9442811" y="2708699"/>
            <a:ext cx="830997" cy="830997"/>
          </a:xfrm>
          <a:prstGeom prst="ellipse">
            <a:avLst/>
          </a:prstGeom>
          <a:solidFill>
            <a:srgbClr val="7DA0D3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0" name="Oval 36"/>
          <p:cNvSpPr/>
          <p:nvPr userDrawn="1"/>
        </p:nvSpPr>
        <p:spPr bwMode="auto">
          <a:xfrm>
            <a:off x="10792754" y="2708699"/>
            <a:ext cx="830997" cy="830997"/>
          </a:xfrm>
          <a:prstGeom prst="ellipse">
            <a:avLst/>
          </a:prstGeom>
          <a:solidFill>
            <a:srgbClr val="47A0A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1" name="Oval 37"/>
          <p:cNvSpPr/>
          <p:nvPr userDrawn="1"/>
        </p:nvSpPr>
        <p:spPr bwMode="auto">
          <a:xfrm>
            <a:off x="5392982" y="3969608"/>
            <a:ext cx="830997" cy="830997"/>
          </a:xfrm>
          <a:prstGeom prst="ellipse">
            <a:avLst/>
          </a:prstGeom>
          <a:solidFill>
            <a:srgbClr val="EB8C3C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2" name="Oval 38"/>
          <p:cNvSpPr/>
          <p:nvPr userDrawn="1"/>
        </p:nvSpPr>
        <p:spPr bwMode="auto">
          <a:xfrm>
            <a:off x="6742925" y="3969608"/>
            <a:ext cx="830997" cy="830997"/>
          </a:xfrm>
          <a:prstGeom prst="ellipse">
            <a:avLst/>
          </a:prstGeom>
          <a:solidFill>
            <a:srgbClr val="96628C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3" name="Oval 39"/>
          <p:cNvSpPr/>
          <p:nvPr userDrawn="1"/>
        </p:nvSpPr>
        <p:spPr bwMode="auto">
          <a:xfrm>
            <a:off x="8092868" y="3969608"/>
            <a:ext cx="830997" cy="830997"/>
          </a:xfrm>
          <a:prstGeom prst="ellipse">
            <a:avLst/>
          </a:prstGeom>
          <a:solidFill>
            <a:srgbClr val="CD5A5A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4" name="Oval 40"/>
          <p:cNvSpPr/>
          <p:nvPr userDrawn="1"/>
        </p:nvSpPr>
        <p:spPr bwMode="auto">
          <a:xfrm>
            <a:off x="9442811" y="3969608"/>
            <a:ext cx="830997" cy="830997"/>
          </a:xfrm>
          <a:prstGeom prst="ellipse">
            <a:avLst/>
          </a:prstGeom>
          <a:solidFill>
            <a:srgbClr val="FFD746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5" name="Oval 41"/>
          <p:cNvSpPr/>
          <p:nvPr userDrawn="1"/>
        </p:nvSpPr>
        <p:spPr bwMode="auto">
          <a:xfrm>
            <a:off x="10792754" y="3969608"/>
            <a:ext cx="830997" cy="830997"/>
          </a:xfrm>
          <a:prstGeom prst="ellipse">
            <a:avLst/>
          </a:prstGeom>
          <a:solidFill>
            <a:srgbClr val="CDDDF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6" name="Oval 42"/>
          <p:cNvSpPr/>
          <p:nvPr userDrawn="1"/>
        </p:nvSpPr>
        <p:spPr bwMode="auto">
          <a:xfrm>
            <a:off x="5392982" y="5249769"/>
            <a:ext cx="830997" cy="830997"/>
          </a:xfrm>
          <a:prstGeom prst="ellipse">
            <a:avLst/>
          </a:prstGeom>
          <a:solidFill>
            <a:srgbClr val="D7EBB4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7" name="Oval 43"/>
          <p:cNvSpPr/>
          <p:nvPr userDrawn="1"/>
        </p:nvSpPr>
        <p:spPr bwMode="auto">
          <a:xfrm>
            <a:off x="6742925" y="5249769"/>
            <a:ext cx="830997" cy="830997"/>
          </a:xfrm>
          <a:prstGeom prst="ellipse">
            <a:avLst/>
          </a:prstGeom>
          <a:solidFill>
            <a:srgbClr val="FFDC9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8" name="Oval 44"/>
          <p:cNvSpPr/>
          <p:nvPr userDrawn="1"/>
        </p:nvSpPr>
        <p:spPr bwMode="auto">
          <a:xfrm>
            <a:off x="8092868" y="5249769"/>
            <a:ext cx="830997" cy="830997"/>
          </a:xfrm>
          <a:prstGeom prst="ellipse">
            <a:avLst/>
          </a:prstGeom>
          <a:solidFill>
            <a:srgbClr val="D7C3F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39" name="Oval 45"/>
          <p:cNvSpPr/>
          <p:nvPr userDrawn="1"/>
        </p:nvSpPr>
        <p:spPr bwMode="auto">
          <a:xfrm>
            <a:off x="9442811" y="5249769"/>
            <a:ext cx="830997" cy="830997"/>
          </a:xfrm>
          <a:prstGeom prst="ellipse">
            <a:avLst/>
          </a:prstGeom>
          <a:solidFill>
            <a:srgbClr val="F6C3C3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40" name="Oval 46"/>
          <p:cNvSpPr/>
          <p:nvPr userDrawn="1"/>
        </p:nvSpPr>
        <p:spPr bwMode="auto">
          <a:xfrm>
            <a:off x="10792754" y="5249769"/>
            <a:ext cx="830997" cy="830997"/>
          </a:xfrm>
          <a:prstGeom prst="ellipse">
            <a:avLst/>
          </a:prstGeom>
          <a:solidFill>
            <a:srgbClr val="FFF07D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чистый_2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4" descr="Icon&#10;&#10;Description automatically generated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9" name="Straight Connector 19"/>
          <p:cNvCxnSpPr>
            <a:cxnSpLocks/>
          </p:cNvCxnSpPr>
          <p:nvPr userDrawn="1"/>
        </p:nvCxnSpPr>
        <p:spPr bwMode="auto"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1"/>
          <p:cNvCxnSpPr>
            <a:cxnSpLocks/>
          </p:cNvCxnSpPr>
          <p:nvPr userDrawn="1"/>
        </p:nvCxnSpPr>
        <p:spPr bwMode="auto"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25"/>
          <p:cNvCxnSpPr>
            <a:cxnSpLocks/>
          </p:cNvCxnSpPr>
          <p:nvPr userDrawn="1"/>
        </p:nvCxnSpPr>
        <p:spPr bwMode="auto"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 bwMode="auto"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fld id="{32AF94B5-93D7-5247-B727-C7089232F508}" type="slidenum">
              <a:rPr lang="ru-RU" sz="2000">
                <a:solidFill>
                  <a:srgbClr val="102D69"/>
                </a:solidFill>
                <a:latin typeface="HSE Sans"/>
              </a:rPr>
              <a:t/>
            </a:fld>
            <a:endParaRPr lang="ru-RU" sz="2000">
              <a:solidFill>
                <a:srgbClr val="102D69"/>
              </a:solidFill>
              <a:latin typeface="HSE Sans"/>
            </a:endParaRPr>
          </a:p>
        </p:txBody>
      </p:sp>
      <p:cxnSp>
        <p:nvCxnSpPr>
          <p:cNvPr id="13" name="Straight Connector 59"/>
          <p:cNvCxnSpPr>
            <a:cxnSpLocks/>
          </p:cNvCxnSpPr>
          <p:nvPr userDrawn="1"/>
        </p:nvCxnSpPr>
        <p:spPr bwMode="auto"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Текст 3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000" b="0" i="0">
                <a:latin typeface="HSE Sans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/>
              </a:defRPr>
            </a:lvl5pPr>
          </a:lstStyle>
          <a:p>
            <a:pPr marL="0" marR="0" lvl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000">
                <a:latin typeface="HSE Sans"/>
              </a:rPr>
              <a:t>Название подразделения</a:t>
            </a:r>
            <a:br>
              <a:rPr lang="ru-RU" sz="1000">
                <a:latin typeface="HSE Sans"/>
              </a:rPr>
            </a:br>
            <a:r>
              <a:rPr lang="ru-RU" sz="1000">
                <a:latin typeface="HSE Sans"/>
              </a:rPr>
              <a:t>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5" name="Текст 39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презентации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7" name="Текст 39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раздела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чистый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310809" y="2643809"/>
            <a:ext cx="1570383" cy="15703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Текст_1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" name="Picture 4" descr="Icon&#10;&#10;Description automatically generated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11" name="Straight Connector 19"/>
          <p:cNvCxnSpPr>
            <a:cxnSpLocks/>
          </p:cNvCxnSpPr>
          <p:nvPr userDrawn="1"/>
        </p:nvCxnSpPr>
        <p:spPr bwMode="auto"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21"/>
          <p:cNvCxnSpPr>
            <a:cxnSpLocks/>
          </p:cNvCxnSpPr>
          <p:nvPr userDrawn="1"/>
        </p:nvCxnSpPr>
        <p:spPr bwMode="auto"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25"/>
          <p:cNvCxnSpPr>
            <a:cxnSpLocks/>
          </p:cNvCxnSpPr>
          <p:nvPr userDrawn="1"/>
        </p:nvCxnSpPr>
        <p:spPr bwMode="auto"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 userDrawn="1"/>
        </p:nvSpPr>
        <p:spPr bwMode="auto"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fld id="{32AF94B5-93D7-5247-B727-C7089232F508}" type="slidenum">
              <a:rPr lang="ru-RU" sz="2000">
                <a:solidFill>
                  <a:srgbClr val="102D69"/>
                </a:solidFill>
                <a:latin typeface="HSE Sans"/>
              </a:rPr>
              <a:t/>
            </a:fld>
            <a:endParaRPr lang="ru-RU" sz="2000">
              <a:solidFill>
                <a:srgbClr val="102D69"/>
              </a:solidFill>
              <a:latin typeface="HSE Sans"/>
            </a:endParaRPr>
          </a:p>
        </p:txBody>
      </p:sp>
      <p:cxnSp>
        <p:nvCxnSpPr>
          <p:cNvPr id="19" name="Straight Connector 59"/>
          <p:cNvCxnSpPr>
            <a:cxnSpLocks/>
          </p:cNvCxnSpPr>
          <p:nvPr userDrawn="1"/>
        </p:nvCxnSpPr>
        <p:spPr bwMode="auto"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Рисунок 23"/>
          <p:cNvSpPr>
            <a:spLocks noGrp="1"/>
          </p:cNvSpPr>
          <p:nvPr>
            <p:ph type="pic" sz="quarter" idx="10" hasCustomPrompt="1"/>
          </p:nvPr>
        </p:nvSpPr>
        <p:spPr bwMode="auto">
          <a:xfrm>
            <a:off x="6684653" y="1447790"/>
            <a:ext cx="4325167" cy="4325107"/>
          </a:xfrm>
          <a:prstGeom prst="rect">
            <a:avLst/>
          </a:prstGeom>
          <a:solidFill>
            <a:srgbClr val="D9D9D9"/>
          </a:solidFill>
        </p:spPr>
        <p:txBody>
          <a:bodyPr anchor="ctr">
            <a:normAutofit/>
          </a:bodyPr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sz="12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pPr marL="0" marR="0" lvl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2800">
                <a:solidFill>
                  <a:schemeClr val="tx1"/>
                </a:solidFill>
                <a:latin typeface="HSE Sans"/>
              </a:rPr>
              <a:t>Чтобы слайд не выглядел пустым, сюда можно поставить иллюстрацию или фотографию</a:t>
            </a:r>
            <a:endParaRPr sz="2800">
              <a:solidFill>
                <a:schemeClr val="tx1"/>
              </a:solidFill>
              <a:latin typeface="HSE Sans"/>
            </a:endParaRPr>
          </a:p>
        </p:txBody>
      </p:sp>
      <p:sp>
        <p:nvSpPr>
          <p:cNvPr id="32" name="Заголовок 31"/>
          <p:cNvSpPr>
            <a:spLocks noGrp="1"/>
          </p:cNvSpPr>
          <p:nvPr>
            <p:ph type="title" hasCustomPrompt="1"/>
          </p:nvPr>
        </p:nvSpPr>
        <p:spPr bwMode="auto">
          <a:xfrm>
            <a:off x="585898" y="1447790"/>
            <a:ext cx="5245560" cy="777025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2400" b="0" i="0">
                <a:latin typeface="HSE Sans"/>
              </a:defRPr>
            </a:lvl1pPr>
          </a:lstStyle>
          <a:p>
            <a:pPr>
              <a:defRPr/>
            </a:pPr>
            <a:r>
              <a:rPr lang="ru-RU" sz="2400">
                <a:solidFill>
                  <a:srgbClr val="102D69"/>
                </a:solidFill>
                <a:latin typeface="HSE Sans"/>
              </a:rPr>
              <a:t>Заголовок может быть набран</a:t>
            </a:r>
            <a:br>
              <a:rPr lang="ru-RU" sz="2400">
                <a:solidFill>
                  <a:srgbClr val="102D69"/>
                </a:solidFill>
                <a:latin typeface="HSE Sans"/>
              </a:rPr>
            </a:br>
            <a:r>
              <a:rPr lang="ru-RU" sz="2400">
                <a:solidFill>
                  <a:srgbClr val="102D69"/>
                </a:solidFill>
                <a:latin typeface="HSE Sans"/>
              </a:rPr>
              <a:t>в две или три строки</a:t>
            </a:r>
            <a:r>
              <a:rPr lang="en-GB" sz="2400">
                <a:solidFill>
                  <a:srgbClr val="102D69"/>
                </a:solidFill>
                <a:latin typeface="HSE Sans"/>
              </a:rPr>
              <a:t> (24 </a:t>
            </a:r>
            <a:r>
              <a:rPr lang="en-GB" sz="2400">
                <a:solidFill>
                  <a:srgbClr val="102D69"/>
                </a:solidFill>
                <a:latin typeface="HSE Sans"/>
              </a:rPr>
              <a:t>pt</a:t>
            </a:r>
            <a:r>
              <a:rPr lang="en-GB" sz="2400">
                <a:solidFill>
                  <a:srgbClr val="102D69"/>
                </a:solidFill>
                <a:latin typeface="HSE Sans"/>
              </a:rPr>
              <a:t>)</a:t>
            </a:r>
            <a:endParaRPr lang="ru-RU" sz="2400">
              <a:solidFill>
                <a:srgbClr val="102D69"/>
              </a:solidFill>
              <a:latin typeface="HSE Sans"/>
            </a:endParaRPr>
          </a:p>
        </p:txBody>
      </p:sp>
      <p:sp>
        <p:nvSpPr>
          <p:cNvPr id="36" name="Текст 35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85897" y="2379663"/>
            <a:ext cx="5245561" cy="3393234"/>
          </a:xfrm>
        </p:spPr>
        <p:txBody>
          <a:bodyPr lIns="0" tIns="0" rIns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5pPr>
          </a:lstStyle>
          <a:p>
            <a:pPr lvl="0">
              <a:defRPr/>
            </a:pPr>
            <a:r>
              <a:rPr lang="ru-RU"/>
              <a:t>Небольшие куски текста (13</a:t>
            </a:r>
            <a:r>
              <a:rPr lang="en-US"/>
              <a:t>pt</a:t>
            </a:r>
            <a:r>
              <a:rPr lang="en-US"/>
              <a:t>) </a:t>
            </a:r>
            <a:r>
              <a:rPr lang="ru-RU"/>
              <a:t>можно набирать в одну колонку, но не делайте колонку на всю ширину экрана. 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 Если у вас есть свободное пространство и вы считаете, что текст одинок и ему нужна компания, то поставьте рядом небольшое изображение, которое иллюстрирует ваш текст или дополняет его.</a:t>
            </a:r>
            <a:endParaRPr/>
          </a:p>
        </p:txBody>
      </p:sp>
      <p:sp>
        <p:nvSpPr>
          <p:cNvPr id="38" name="Текст 3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000" b="0" i="0">
                <a:latin typeface="HSE Sans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/>
              </a:defRPr>
            </a:lvl5pPr>
          </a:lstStyle>
          <a:p>
            <a:pPr marL="0" marR="0" lvl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000">
                <a:latin typeface="HSE Sans"/>
              </a:rPr>
              <a:t>Название подразделения</a:t>
            </a:r>
            <a:br>
              <a:rPr lang="ru-RU" sz="1000">
                <a:latin typeface="HSE Sans"/>
              </a:rPr>
            </a:br>
            <a:r>
              <a:rPr lang="ru-RU" sz="1000">
                <a:latin typeface="HSE Sans"/>
              </a:rPr>
              <a:t>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40" name="Текст 39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презентации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41" name="Текст 39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раздела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Текст_2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Picture 4" descr="Icon&#10;&#10;Description automatically generated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8" name="Straight Connector 19"/>
          <p:cNvCxnSpPr>
            <a:cxnSpLocks/>
          </p:cNvCxnSpPr>
          <p:nvPr userDrawn="1"/>
        </p:nvCxnSpPr>
        <p:spPr bwMode="auto"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1"/>
          <p:cNvCxnSpPr>
            <a:cxnSpLocks/>
          </p:cNvCxnSpPr>
          <p:nvPr userDrawn="1"/>
        </p:nvCxnSpPr>
        <p:spPr bwMode="auto"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5"/>
          <p:cNvCxnSpPr>
            <a:cxnSpLocks/>
          </p:cNvCxnSpPr>
          <p:nvPr userDrawn="1"/>
        </p:nvCxnSpPr>
        <p:spPr bwMode="auto"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 bwMode="auto"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fld id="{32AF94B5-93D7-5247-B727-C7089232F508}" type="slidenum">
              <a:rPr lang="ru-RU" sz="2000">
                <a:solidFill>
                  <a:srgbClr val="102D69"/>
                </a:solidFill>
                <a:latin typeface="HSE Sans"/>
              </a:rPr>
              <a:t/>
            </a:fld>
            <a:endParaRPr lang="ru-RU" sz="2000">
              <a:solidFill>
                <a:srgbClr val="102D69"/>
              </a:solidFill>
              <a:latin typeface="HSE Sans"/>
            </a:endParaRPr>
          </a:p>
        </p:txBody>
      </p:sp>
      <p:cxnSp>
        <p:nvCxnSpPr>
          <p:cNvPr id="12" name="Straight Connector 59"/>
          <p:cNvCxnSpPr>
            <a:cxnSpLocks/>
          </p:cNvCxnSpPr>
          <p:nvPr userDrawn="1"/>
        </p:nvCxnSpPr>
        <p:spPr bwMode="auto"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Текст 3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000" b="0" i="0">
                <a:latin typeface="HSE Sans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/>
              </a:defRPr>
            </a:lvl5pPr>
          </a:lstStyle>
          <a:p>
            <a:pPr marL="0" marR="0" lvl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000">
                <a:latin typeface="HSE Sans"/>
              </a:rPr>
              <a:t>Название подразделения</a:t>
            </a:r>
            <a:br>
              <a:rPr lang="ru-RU" sz="1000">
                <a:latin typeface="HSE Sans"/>
              </a:rPr>
            </a:br>
            <a:r>
              <a:rPr lang="ru-RU" sz="1000">
                <a:latin typeface="HSE Sans"/>
              </a:rPr>
              <a:t>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4" name="Текст 39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презентации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6" name="Заголовок 31"/>
          <p:cNvSpPr>
            <a:spLocks noGrp="1"/>
          </p:cNvSpPr>
          <p:nvPr>
            <p:ph type="title" hasCustomPrompt="1"/>
          </p:nvPr>
        </p:nvSpPr>
        <p:spPr bwMode="auto">
          <a:xfrm>
            <a:off x="585897" y="1447790"/>
            <a:ext cx="11057955" cy="777025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2400" b="0" i="0">
                <a:latin typeface="HSE Sans"/>
              </a:defRPr>
            </a:lvl1pPr>
          </a:lstStyle>
          <a:p>
            <a:pPr>
              <a:defRPr/>
            </a:pPr>
            <a:r>
              <a:rPr lang="ru-RU" sz="2400">
                <a:solidFill>
                  <a:srgbClr val="102D69"/>
                </a:solidFill>
                <a:latin typeface="HSE Sans"/>
              </a:rPr>
              <a:t>Заголовок может быть набран в две или три строки</a:t>
            </a:r>
            <a:r>
              <a:rPr lang="en-GB" sz="2400">
                <a:solidFill>
                  <a:srgbClr val="102D69"/>
                </a:solidFill>
                <a:latin typeface="HSE Sans"/>
              </a:rPr>
              <a:t> (24 </a:t>
            </a:r>
            <a:r>
              <a:rPr lang="en-GB" sz="2400">
                <a:solidFill>
                  <a:srgbClr val="102D69"/>
                </a:solidFill>
                <a:latin typeface="HSE Sans"/>
              </a:rPr>
              <a:t>pt</a:t>
            </a:r>
            <a:r>
              <a:rPr lang="en-GB" sz="2400">
                <a:solidFill>
                  <a:srgbClr val="102D69"/>
                </a:solidFill>
                <a:latin typeface="HSE Sans"/>
              </a:rPr>
              <a:t>)</a:t>
            </a:r>
            <a:endParaRPr lang="ru-RU" sz="2400">
              <a:solidFill>
                <a:srgbClr val="102D69"/>
              </a:solidFill>
              <a:latin typeface="HSE Sans"/>
            </a:endParaRPr>
          </a:p>
        </p:txBody>
      </p:sp>
      <p:sp>
        <p:nvSpPr>
          <p:cNvPr id="17" name="Текст 35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85897" y="2379663"/>
            <a:ext cx="11057971" cy="3745092"/>
          </a:xfrm>
        </p:spPr>
        <p:txBody>
          <a:bodyPr lIns="0" tIns="0" rIns="0" numCol="3" spcCol="252000">
            <a:no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5pPr>
          </a:lstStyle>
          <a:p>
            <a:pPr marL="0" marR="0" lvl="0" indent="0" algn="l" defTabSz="9144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300">
                <a:latin typeface="HSE Sans"/>
              </a:rPr>
              <a:t>Если текста много, то рекомендуем набирать его в несколько колонок, две или три. 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 Если текста много, то рекомендуем набирать его в несколько колонок, две или три. 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 Если текста много, то рекомендуем набирать его в несколько колонок, две или три. 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 Если текста много, то рекомендуем набирать его в несколько колонок, две или три. 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 Если текста много, то рекомендуем набирать его в несколько колонок, две или три. 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 Если текста много, то рекомендуем набирать его в несколько колонок, две или три. 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 Если текста много, то рекомендуем набирать его в несколько колонок, две или три. 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</a:t>
            </a:r>
            <a:endParaRPr/>
          </a:p>
        </p:txBody>
      </p:sp>
      <p:sp>
        <p:nvSpPr>
          <p:cNvPr id="18" name="Текст 39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раздела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Текст_3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Picture 4" descr="Icon&#10;&#10;Description automatically generated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8" name="Straight Connector 19"/>
          <p:cNvCxnSpPr>
            <a:cxnSpLocks/>
          </p:cNvCxnSpPr>
          <p:nvPr userDrawn="1"/>
        </p:nvCxnSpPr>
        <p:spPr bwMode="auto"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1"/>
          <p:cNvCxnSpPr>
            <a:cxnSpLocks/>
          </p:cNvCxnSpPr>
          <p:nvPr userDrawn="1"/>
        </p:nvCxnSpPr>
        <p:spPr bwMode="auto"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5"/>
          <p:cNvCxnSpPr>
            <a:cxnSpLocks/>
          </p:cNvCxnSpPr>
          <p:nvPr userDrawn="1"/>
        </p:nvCxnSpPr>
        <p:spPr bwMode="auto"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 bwMode="auto"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fld id="{32AF94B5-93D7-5247-B727-C7089232F508}" type="slidenum">
              <a:rPr lang="ru-RU" sz="2000">
                <a:solidFill>
                  <a:srgbClr val="102D69"/>
                </a:solidFill>
                <a:latin typeface="HSE Sans"/>
              </a:rPr>
              <a:t/>
            </a:fld>
            <a:endParaRPr lang="ru-RU" sz="2000">
              <a:solidFill>
                <a:srgbClr val="102D69"/>
              </a:solidFill>
              <a:latin typeface="HSE Sans"/>
            </a:endParaRPr>
          </a:p>
        </p:txBody>
      </p:sp>
      <p:cxnSp>
        <p:nvCxnSpPr>
          <p:cNvPr id="12" name="Straight Connector 59"/>
          <p:cNvCxnSpPr>
            <a:cxnSpLocks/>
          </p:cNvCxnSpPr>
          <p:nvPr userDrawn="1"/>
        </p:nvCxnSpPr>
        <p:spPr bwMode="auto"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Текст 3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000" b="0" i="0">
                <a:latin typeface="HSE Sans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/>
              </a:defRPr>
            </a:lvl5pPr>
          </a:lstStyle>
          <a:p>
            <a:pPr marL="0" marR="0" lvl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000">
                <a:latin typeface="HSE Sans"/>
              </a:rPr>
              <a:t>Название подразделения</a:t>
            </a:r>
            <a:br>
              <a:rPr lang="ru-RU" sz="1000">
                <a:latin typeface="HSE Sans"/>
              </a:rPr>
            </a:br>
            <a:r>
              <a:rPr lang="ru-RU" sz="1000">
                <a:latin typeface="HSE Sans"/>
              </a:rPr>
              <a:t>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4" name="Текст 39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презентации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7" name="Текст 35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85898" y="2379663"/>
            <a:ext cx="4322531" cy="2399371"/>
          </a:xfrm>
        </p:spPr>
        <p:txBody>
          <a:bodyPr lIns="0" tIns="0" rIns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5pPr>
          </a:lstStyle>
          <a:p>
            <a:pPr lvl="0">
              <a:defRPr/>
            </a:pPr>
            <a:r>
              <a:rPr lang="ru-RU"/>
              <a:t>Небольшие куски текста (13</a:t>
            </a:r>
            <a:r>
              <a:rPr lang="en-US"/>
              <a:t>pt</a:t>
            </a:r>
            <a:r>
              <a:rPr lang="en-US"/>
              <a:t>) </a:t>
            </a:r>
            <a:r>
              <a:rPr lang="ru-RU"/>
              <a:t>можно набирать в одну колонку, но не делайте колонку на всю ширину экрана. Текст, набранный длинной строкой очень трудно читать, подумайте о тех, кто будет читать вашу презентацию. Старайтесь чтобы в строке было в среднем семь — девять слов. Большее количество слов в строке способствует хорошему сну, но не чтению. Если у вас есть свободное пространство и вы считаете, что текст одинок и ему нужна компания, то поставьте рядом небольшое изображение, которое иллюстрирует ваш текст или дополняет его.</a:t>
            </a:r>
            <a:endParaRPr/>
          </a:p>
        </p:txBody>
      </p:sp>
      <p:sp>
        <p:nvSpPr>
          <p:cNvPr id="20" name="Текст 35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585897" y="5183249"/>
            <a:ext cx="3934345" cy="553998"/>
          </a:xfrm>
        </p:spPr>
        <p:txBody>
          <a:bodyPr lIns="0" tIns="0" rIns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Примечания, или любая другая пояснительная или дополнительная информация набираются шрифтом размером 10 </a:t>
            </a:r>
            <a:r>
              <a:rPr lang="en-GB" sz="1000">
                <a:latin typeface="HSE Sans"/>
              </a:rPr>
              <a:t>pt</a:t>
            </a:r>
            <a:endParaRPr lang="ru-RU" sz="1000">
              <a:latin typeface="HSE Sans"/>
            </a:endParaRPr>
          </a:p>
        </p:txBody>
      </p:sp>
      <p:sp>
        <p:nvSpPr>
          <p:cNvPr id="23" name="Текст 22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6259892" y="2379663"/>
            <a:ext cx="5383968" cy="3451794"/>
          </a:xfrm>
        </p:spPr>
        <p:txBody>
          <a:bodyPr lIns="0" tIns="0" rIns="0" bIns="0">
            <a:normAutofit/>
          </a:bodyPr>
          <a:lstStyle>
            <a:lvl1pPr marL="0" marR="0" indent="0" algn="l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sz="3200" b="0" i="0">
                <a:solidFill>
                  <a:srgbClr val="0E2D69"/>
                </a:solidFill>
                <a:latin typeface="HSE Sans"/>
              </a:defRPr>
            </a:lvl1pPr>
          </a:lstStyle>
          <a:p>
            <a:pPr marL="0" marR="0" lvl="0" indent="0" algn="l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3200">
                <a:solidFill>
                  <a:srgbClr val="102D69"/>
                </a:solidFill>
                <a:latin typeface="HSE Sans"/>
              </a:rPr>
              <a:t>Небольшую фразу, с важной информацией, можно выделить, набрав ее более крупным кеглем, чем обычный  текст. Делать это часто не рекомендуется.</a:t>
            </a:r>
            <a:endParaRPr/>
          </a:p>
          <a:p>
            <a:pPr lvl="0">
              <a:defRPr/>
            </a:pPr>
            <a:endParaRPr lang="ru-RU"/>
          </a:p>
        </p:txBody>
      </p:sp>
      <p:sp>
        <p:nvSpPr>
          <p:cNvPr id="24" name="Текст 39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раздела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25" name="Заголовок 31"/>
          <p:cNvSpPr>
            <a:spLocks noGrp="1"/>
          </p:cNvSpPr>
          <p:nvPr>
            <p:ph type="title" hasCustomPrompt="1"/>
          </p:nvPr>
        </p:nvSpPr>
        <p:spPr bwMode="auto">
          <a:xfrm>
            <a:off x="585897" y="1447790"/>
            <a:ext cx="11057955" cy="777025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2400" b="0" i="0">
                <a:latin typeface="HSE Sans"/>
              </a:defRPr>
            </a:lvl1pPr>
          </a:lstStyle>
          <a:p>
            <a:pPr>
              <a:defRPr/>
            </a:pPr>
            <a:r>
              <a:rPr lang="ru-RU" sz="2400">
                <a:solidFill>
                  <a:srgbClr val="102D69"/>
                </a:solidFill>
                <a:latin typeface="HSE Sans"/>
              </a:rPr>
              <a:t>Заголовок может быть набран в две или три строки</a:t>
            </a:r>
            <a:r>
              <a:rPr lang="en-GB" sz="2400">
                <a:solidFill>
                  <a:srgbClr val="102D69"/>
                </a:solidFill>
                <a:latin typeface="HSE Sans"/>
              </a:rPr>
              <a:t> (24 </a:t>
            </a:r>
            <a:r>
              <a:rPr lang="en-GB" sz="2400">
                <a:solidFill>
                  <a:srgbClr val="102D69"/>
                </a:solidFill>
                <a:latin typeface="HSE Sans"/>
              </a:rPr>
              <a:t>pt</a:t>
            </a:r>
            <a:r>
              <a:rPr lang="en-GB" sz="2400">
                <a:solidFill>
                  <a:srgbClr val="102D69"/>
                </a:solidFill>
                <a:latin typeface="HSE Sans"/>
              </a:rPr>
              <a:t>)</a:t>
            </a:r>
            <a:endParaRPr lang="ru-RU" sz="2400">
              <a:solidFill>
                <a:srgbClr val="102D69"/>
              </a:solidFill>
              <a:latin typeface="HSE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График_1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Picture 4" descr="Icon&#10;&#10;Description automatically generated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8" name="Straight Connector 19"/>
          <p:cNvCxnSpPr>
            <a:cxnSpLocks/>
          </p:cNvCxnSpPr>
          <p:nvPr userDrawn="1"/>
        </p:nvCxnSpPr>
        <p:spPr bwMode="auto"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1"/>
          <p:cNvCxnSpPr>
            <a:cxnSpLocks/>
          </p:cNvCxnSpPr>
          <p:nvPr userDrawn="1"/>
        </p:nvCxnSpPr>
        <p:spPr bwMode="auto"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5"/>
          <p:cNvCxnSpPr>
            <a:cxnSpLocks/>
          </p:cNvCxnSpPr>
          <p:nvPr userDrawn="1"/>
        </p:nvCxnSpPr>
        <p:spPr bwMode="auto"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 bwMode="auto"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fld id="{32AF94B5-93D7-5247-B727-C7089232F508}" type="slidenum">
              <a:rPr lang="ru-RU" sz="2000">
                <a:solidFill>
                  <a:srgbClr val="102D69"/>
                </a:solidFill>
                <a:latin typeface="HSE Sans"/>
              </a:rPr>
              <a:t/>
            </a:fld>
            <a:endParaRPr lang="ru-RU" sz="2000">
              <a:solidFill>
                <a:srgbClr val="102D69"/>
              </a:solidFill>
              <a:latin typeface="HSE Sans"/>
            </a:endParaRPr>
          </a:p>
        </p:txBody>
      </p:sp>
      <p:cxnSp>
        <p:nvCxnSpPr>
          <p:cNvPr id="12" name="Straight Connector 59"/>
          <p:cNvCxnSpPr>
            <a:cxnSpLocks/>
          </p:cNvCxnSpPr>
          <p:nvPr userDrawn="1"/>
        </p:nvCxnSpPr>
        <p:spPr bwMode="auto"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Текст 3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000" b="0" i="0">
                <a:latin typeface="HSE Sans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/>
              </a:defRPr>
            </a:lvl5pPr>
          </a:lstStyle>
          <a:p>
            <a:pPr marL="0" marR="0" lvl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000">
                <a:latin typeface="HSE Sans"/>
              </a:rPr>
              <a:t>Название подразделения</a:t>
            </a:r>
            <a:br>
              <a:rPr lang="ru-RU" sz="1000">
                <a:latin typeface="HSE Sans"/>
              </a:rPr>
            </a:br>
            <a:r>
              <a:rPr lang="ru-RU" sz="1000">
                <a:latin typeface="HSE Sans"/>
              </a:rPr>
              <a:t>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4" name="Текст 39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презентации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6" name="Текст 39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раздела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7" name="Заголовок 31"/>
          <p:cNvSpPr>
            <a:spLocks noGrp="1"/>
          </p:cNvSpPr>
          <p:nvPr>
            <p:ph type="title" hasCustomPrompt="1"/>
          </p:nvPr>
        </p:nvSpPr>
        <p:spPr bwMode="auto">
          <a:xfrm>
            <a:off x="585899" y="1447790"/>
            <a:ext cx="4322530" cy="777025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2400" b="0" i="0">
                <a:latin typeface="HSE Sans"/>
              </a:defRPr>
            </a:lvl1pPr>
          </a:lstStyle>
          <a:p>
            <a:pPr>
              <a:defRPr/>
            </a:pPr>
            <a:r>
              <a:rPr lang="ru-RU" sz="2400">
                <a:solidFill>
                  <a:srgbClr val="102D69"/>
                </a:solidFill>
                <a:latin typeface="HSE Sans"/>
              </a:rPr>
              <a:t>Заголовок может быть набран </a:t>
            </a:r>
            <a:br>
              <a:rPr lang="ru-RU" sz="2400">
                <a:solidFill>
                  <a:srgbClr val="102D69"/>
                </a:solidFill>
                <a:latin typeface="HSE Sans"/>
              </a:rPr>
            </a:br>
            <a:r>
              <a:rPr lang="ru-RU" sz="2400">
                <a:solidFill>
                  <a:srgbClr val="102D69"/>
                </a:solidFill>
                <a:latin typeface="HSE Sans"/>
              </a:rPr>
              <a:t>в две или три строки</a:t>
            </a:r>
            <a:r>
              <a:rPr lang="en-GB" sz="2400">
                <a:solidFill>
                  <a:srgbClr val="102D69"/>
                </a:solidFill>
                <a:latin typeface="HSE Sans"/>
              </a:rPr>
              <a:t> (24 </a:t>
            </a:r>
            <a:r>
              <a:rPr lang="en-GB" sz="2400">
                <a:solidFill>
                  <a:srgbClr val="102D69"/>
                </a:solidFill>
                <a:latin typeface="HSE Sans"/>
              </a:rPr>
              <a:t>pt</a:t>
            </a:r>
            <a:r>
              <a:rPr lang="en-GB" sz="2400">
                <a:solidFill>
                  <a:srgbClr val="102D69"/>
                </a:solidFill>
                <a:latin typeface="HSE Sans"/>
              </a:rPr>
              <a:t>)</a:t>
            </a:r>
            <a:endParaRPr lang="ru-RU" sz="2400">
              <a:solidFill>
                <a:srgbClr val="102D69"/>
              </a:solidFill>
              <a:latin typeface="HSE Sans"/>
            </a:endParaRPr>
          </a:p>
        </p:txBody>
      </p:sp>
      <p:sp>
        <p:nvSpPr>
          <p:cNvPr id="18" name="Текст 35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85898" y="2379663"/>
            <a:ext cx="4322531" cy="2399371"/>
          </a:xfrm>
        </p:spPr>
        <p:txBody>
          <a:bodyPr lIns="0" tIns="0" rIns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en-GB" sz="1300">
                <a:latin typeface="HSE Sans"/>
              </a:rPr>
              <a:t>Lorem ipsum </a:t>
            </a:r>
            <a:r>
              <a:rPr lang="en-GB" sz="1300">
                <a:latin typeface="HSE Sans"/>
              </a:rPr>
              <a:t>dolor</a:t>
            </a:r>
            <a:r>
              <a:rPr lang="en-GB" sz="1300">
                <a:latin typeface="HSE Sans"/>
              </a:rPr>
              <a:t> sit </a:t>
            </a:r>
            <a:r>
              <a:rPr lang="en-GB" sz="1300">
                <a:latin typeface="HSE Sans"/>
              </a:rPr>
              <a:t>amet</a:t>
            </a:r>
            <a:r>
              <a:rPr lang="en-GB" sz="1300">
                <a:latin typeface="HSE Sans"/>
              </a:rPr>
              <a:t>, </a:t>
            </a:r>
            <a:r>
              <a:rPr lang="en-GB" sz="1300">
                <a:latin typeface="HSE Sans"/>
              </a:rPr>
              <a:t>consectetur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adipiscing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elit</a:t>
            </a:r>
            <a:r>
              <a:rPr lang="en-GB" sz="1300">
                <a:latin typeface="HSE Sans"/>
              </a:rPr>
              <a:t>, </a:t>
            </a:r>
            <a:r>
              <a:rPr lang="en-GB" sz="1300">
                <a:latin typeface="HSE Sans"/>
              </a:rPr>
              <a:t>sed</a:t>
            </a:r>
            <a:r>
              <a:rPr lang="en-GB" sz="1300">
                <a:latin typeface="HSE Sans"/>
              </a:rPr>
              <a:t> do </a:t>
            </a:r>
            <a:r>
              <a:rPr lang="en-GB" sz="1300">
                <a:latin typeface="HSE Sans"/>
              </a:rPr>
              <a:t>eiusmod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tempor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incididunt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ut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labore</a:t>
            </a:r>
            <a:r>
              <a:rPr lang="en-GB" sz="1300">
                <a:latin typeface="HSE Sans"/>
              </a:rPr>
              <a:t> et dolore magna </a:t>
            </a:r>
            <a:r>
              <a:rPr lang="en-GB" sz="1300">
                <a:latin typeface="HSE Sans"/>
              </a:rPr>
              <a:t>aliqua</a:t>
            </a:r>
            <a:r>
              <a:rPr lang="en-GB" sz="1300">
                <a:latin typeface="HSE Sans"/>
              </a:rPr>
              <a:t>. Ut </a:t>
            </a:r>
            <a:r>
              <a:rPr lang="en-GB" sz="1300">
                <a:latin typeface="HSE Sans"/>
              </a:rPr>
              <a:t>enim</a:t>
            </a:r>
            <a:r>
              <a:rPr lang="en-GB" sz="1300">
                <a:latin typeface="HSE Sans"/>
              </a:rPr>
              <a:t> ad minim </a:t>
            </a:r>
            <a:r>
              <a:rPr lang="en-GB" sz="1300">
                <a:latin typeface="HSE Sans"/>
              </a:rPr>
              <a:t>veniam</a:t>
            </a:r>
            <a:r>
              <a:rPr lang="en-GB" sz="1300">
                <a:latin typeface="HSE Sans"/>
              </a:rPr>
              <a:t>, </a:t>
            </a:r>
            <a:r>
              <a:rPr lang="en-GB" sz="1300">
                <a:latin typeface="HSE Sans"/>
              </a:rPr>
              <a:t>quis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nostrud</a:t>
            </a:r>
            <a:r>
              <a:rPr lang="en-GB" sz="1300">
                <a:latin typeface="HSE Sans"/>
              </a:rPr>
              <a:t> exercitation </a:t>
            </a:r>
            <a:r>
              <a:rPr lang="en-GB" sz="1300">
                <a:latin typeface="HSE Sans"/>
              </a:rPr>
              <a:t>ullamco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laboris</a:t>
            </a:r>
            <a:r>
              <a:rPr lang="en-GB" sz="1300">
                <a:latin typeface="HSE Sans"/>
              </a:rPr>
              <a:t> nisi </a:t>
            </a:r>
            <a:r>
              <a:rPr lang="en-GB" sz="1300">
                <a:latin typeface="HSE Sans"/>
              </a:rPr>
              <a:t>ut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aliquip</a:t>
            </a:r>
            <a:r>
              <a:rPr lang="en-GB" sz="1300">
                <a:latin typeface="HSE Sans"/>
              </a:rPr>
              <a:t> ex </a:t>
            </a:r>
            <a:r>
              <a:rPr lang="en-GB" sz="1300">
                <a:latin typeface="HSE Sans"/>
              </a:rPr>
              <a:t>ea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commodo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consequat</a:t>
            </a:r>
            <a:r>
              <a:rPr lang="en-GB" sz="1300">
                <a:latin typeface="HSE Sans"/>
              </a:rPr>
              <a:t>. Duis </a:t>
            </a:r>
            <a:r>
              <a:rPr lang="en-GB" sz="1300">
                <a:latin typeface="HSE Sans"/>
              </a:rPr>
              <a:t>aute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irure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dolor</a:t>
            </a:r>
            <a:r>
              <a:rPr lang="en-GB" sz="1300">
                <a:latin typeface="HSE Sans"/>
              </a:rPr>
              <a:t> in </a:t>
            </a:r>
            <a:r>
              <a:rPr lang="en-GB" sz="1300">
                <a:latin typeface="HSE Sans"/>
              </a:rPr>
              <a:t>reprehenderit</a:t>
            </a:r>
            <a:r>
              <a:rPr lang="en-GB" sz="1300">
                <a:latin typeface="HSE Sans"/>
              </a:rPr>
              <a:t> in </a:t>
            </a:r>
            <a:r>
              <a:rPr lang="en-GB" sz="1300">
                <a:latin typeface="HSE Sans"/>
              </a:rPr>
              <a:t>voluptate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velit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esse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cillum</a:t>
            </a:r>
            <a:r>
              <a:rPr lang="en-GB" sz="1300">
                <a:latin typeface="HSE Sans"/>
              </a:rPr>
              <a:t> dolore </a:t>
            </a:r>
            <a:r>
              <a:rPr lang="en-GB" sz="1300">
                <a:latin typeface="HSE Sans"/>
              </a:rPr>
              <a:t>eu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fugiat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nulla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pariatur</a:t>
            </a:r>
            <a:r>
              <a:rPr lang="en-GB" sz="1300">
                <a:latin typeface="HSE Sans"/>
              </a:rPr>
              <a:t>. </a:t>
            </a:r>
            <a:r>
              <a:rPr lang="en-GB" sz="1300">
                <a:latin typeface="HSE Sans"/>
              </a:rPr>
              <a:t>Excepteur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sint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occaecat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cupidatat</a:t>
            </a:r>
            <a:r>
              <a:rPr lang="en-GB" sz="1300">
                <a:latin typeface="HSE Sans"/>
              </a:rPr>
              <a:t> non </a:t>
            </a:r>
            <a:r>
              <a:rPr lang="en-GB" sz="1300">
                <a:latin typeface="HSE Sans"/>
              </a:rPr>
              <a:t>proident</a:t>
            </a:r>
            <a:r>
              <a:rPr lang="en-GB" sz="1300">
                <a:latin typeface="HSE Sans"/>
              </a:rPr>
              <a:t>, sunt in culpa qui </a:t>
            </a:r>
            <a:r>
              <a:rPr lang="en-GB" sz="1300">
                <a:latin typeface="HSE Sans"/>
              </a:rPr>
              <a:t>officia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deserunt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mollit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anim</a:t>
            </a:r>
            <a:r>
              <a:rPr lang="en-GB" sz="1300">
                <a:latin typeface="HSE Sans"/>
              </a:rPr>
              <a:t> id </a:t>
            </a:r>
            <a:r>
              <a:rPr lang="en-GB" sz="1300">
                <a:latin typeface="HSE Sans"/>
              </a:rPr>
              <a:t>est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laborum</a:t>
            </a:r>
            <a:r>
              <a:rPr lang="en-GB" sz="1300">
                <a:latin typeface="HSE Sans"/>
              </a:rPr>
              <a:t>.</a:t>
            </a:r>
            <a:endParaRPr lang="ru-RU" sz="1300">
              <a:latin typeface="HSE Sans"/>
            </a:endParaRPr>
          </a:p>
        </p:txBody>
      </p:sp>
      <p:sp>
        <p:nvSpPr>
          <p:cNvPr id="19" name="Текст 35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585897" y="5183249"/>
            <a:ext cx="3934345" cy="553998"/>
          </a:xfrm>
        </p:spPr>
        <p:txBody>
          <a:bodyPr lIns="0" tIns="0" rIns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Примечания, или любая другая пояснительная или дополнительная информация набираются шрифтом размером 10 </a:t>
            </a:r>
            <a:r>
              <a:rPr lang="en-GB" sz="1000">
                <a:latin typeface="HSE Sans"/>
              </a:rPr>
              <a:t>pt</a:t>
            </a:r>
            <a:endParaRPr lang="ru-RU" sz="1000">
              <a:latin typeface="HSE Sans"/>
            </a:endParaRPr>
          </a:p>
        </p:txBody>
      </p:sp>
      <p:sp>
        <p:nvSpPr>
          <p:cNvPr id="21" name="Диаграмма 7"/>
          <p:cNvSpPr>
            <a:spLocks noGrp="1"/>
          </p:cNvSpPr>
          <p:nvPr>
            <p:ph type="chart" sz="quarter" idx="10"/>
          </p:nvPr>
        </p:nvSpPr>
        <p:spPr bwMode="auto">
          <a:xfrm>
            <a:off x="5272097" y="1447790"/>
            <a:ext cx="6371768" cy="4289457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График_2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4" descr="Icon&#10;&#10;Description automatically generated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9" name="Straight Connector 19"/>
          <p:cNvCxnSpPr>
            <a:cxnSpLocks/>
          </p:cNvCxnSpPr>
          <p:nvPr userDrawn="1"/>
        </p:nvCxnSpPr>
        <p:spPr bwMode="auto"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1"/>
          <p:cNvCxnSpPr>
            <a:cxnSpLocks/>
          </p:cNvCxnSpPr>
          <p:nvPr userDrawn="1"/>
        </p:nvCxnSpPr>
        <p:spPr bwMode="auto"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25"/>
          <p:cNvCxnSpPr>
            <a:cxnSpLocks/>
          </p:cNvCxnSpPr>
          <p:nvPr userDrawn="1"/>
        </p:nvCxnSpPr>
        <p:spPr bwMode="auto"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 bwMode="auto"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fld id="{32AF94B5-93D7-5247-B727-C7089232F508}" type="slidenum">
              <a:rPr lang="ru-RU" sz="2000">
                <a:solidFill>
                  <a:srgbClr val="102D69"/>
                </a:solidFill>
                <a:latin typeface="HSE Sans"/>
              </a:rPr>
              <a:t/>
            </a:fld>
            <a:endParaRPr lang="ru-RU" sz="2000">
              <a:solidFill>
                <a:srgbClr val="102D69"/>
              </a:solidFill>
              <a:latin typeface="HSE Sans"/>
            </a:endParaRPr>
          </a:p>
        </p:txBody>
      </p:sp>
      <p:cxnSp>
        <p:nvCxnSpPr>
          <p:cNvPr id="13" name="Straight Connector 59"/>
          <p:cNvCxnSpPr>
            <a:cxnSpLocks/>
          </p:cNvCxnSpPr>
          <p:nvPr userDrawn="1"/>
        </p:nvCxnSpPr>
        <p:spPr bwMode="auto"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Текст 3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000" b="0" i="0">
                <a:latin typeface="HSE Sans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/>
              </a:defRPr>
            </a:lvl5pPr>
          </a:lstStyle>
          <a:p>
            <a:pPr marL="0" marR="0" lvl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000">
                <a:latin typeface="HSE Sans"/>
              </a:rPr>
              <a:t>Название подразделения</a:t>
            </a:r>
            <a:br>
              <a:rPr lang="ru-RU" sz="1000">
                <a:latin typeface="HSE Sans"/>
              </a:rPr>
            </a:br>
            <a:r>
              <a:rPr lang="ru-RU" sz="1000">
                <a:latin typeface="HSE Sans"/>
              </a:rPr>
              <a:t>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5" name="Текст 39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презентации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7" name="Текст 39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раздела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20" name="Текст 35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585897" y="5183249"/>
            <a:ext cx="3934345" cy="553998"/>
          </a:xfrm>
        </p:spPr>
        <p:txBody>
          <a:bodyPr lIns="0" tIns="0" rIns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Примечания, или любая другая пояснительная или дополнительная информация набираются шрифтом размером 10 </a:t>
            </a:r>
            <a:r>
              <a:rPr lang="en-GB" sz="1000">
                <a:latin typeface="HSE Sans"/>
              </a:rPr>
              <a:t>pt</a:t>
            </a:r>
            <a:endParaRPr lang="ru-RU" sz="1000">
              <a:latin typeface="HSE Sans"/>
            </a:endParaRPr>
          </a:p>
        </p:txBody>
      </p:sp>
      <p:sp>
        <p:nvSpPr>
          <p:cNvPr id="21" name="Диаграмма 7"/>
          <p:cNvSpPr>
            <a:spLocks noGrp="1"/>
          </p:cNvSpPr>
          <p:nvPr>
            <p:ph type="chart" sz="quarter" idx="10"/>
          </p:nvPr>
        </p:nvSpPr>
        <p:spPr bwMode="auto">
          <a:xfrm>
            <a:off x="5272097" y="1447790"/>
            <a:ext cx="6371768" cy="4289457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" name="Текст 22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585788" y="1447064"/>
            <a:ext cx="4322762" cy="703205"/>
          </a:xfrm>
        </p:spPr>
        <p:txBody>
          <a:bodyPr>
            <a:noAutofit/>
          </a:bodyPr>
          <a:lstStyle>
            <a:lvl1pPr marL="0" indent="0">
              <a:buNone/>
              <a:defRPr sz="1600" b="0" i="0">
                <a:solidFill>
                  <a:srgbClr val="0E2D69"/>
                </a:solidFill>
                <a:latin typeface="HSE Sans"/>
              </a:defRPr>
            </a:lvl1pPr>
            <a:lvl2pPr>
              <a:defRPr sz="1600" b="0" i="0">
                <a:solidFill>
                  <a:srgbClr val="0E2D69"/>
                </a:solidFill>
                <a:latin typeface="HSE Sans"/>
              </a:defRPr>
            </a:lvl2pPr>
            <a:lvl3pPr>
              <a:defRPr sz="1600" b="0" i="0">
                <a:solidFill>
                  <a:srgbClr val="0E2D69"/>
                </a:solidFill>
                <a:latin typeface="HSE Sans"/>
              </a:defRPr>
            </a:lvl3pPr>
            <a:lvl4pPr>
              <a:defRPr sz="1600" b="0" i="0">
                <a:solidFill>
                  <a:srgbClr val="0E2D69"/>
                </a:solidFill>
                <a:latin typeface="HSE Sans"/>
              </a:defRPr>
            </a:lvl4pPr>
            <a:lvl5pPr>
              <a:defRPr sz="16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600">
                <a:solidFill>
                  <a:srgbClr val="102D69"/>
                </a:solidFill>
                <a:latin typeface="HSE Sans"/>
              </a:rPr>
              <a:t>Название графика. Обратите внимание, что название графика набирается меньшим кеглем, чем заголовок</a:t>
            </a:r>
            <a:r>
              <a:rPr lang="en-GB" sz="1600">
                <a:solidFill>
                  <a:srgbClr val="102D69"/>
                </a:solidFill>
                <a:latin typeface="HSE Sans"/>
              </a:rPr>
              <a:t> (16pt)</a:t>
            </a:r>
            <a:endParaRPr lang="ru-RU" sz="1600">
              <a:solidFill>
                <a:srgbClr val="102D69"/>
              </a:solidFill>
              <a:latin typeface="HSE Sans"/>
            </a:endParaRPr>
          </a:p>
        </p:txBody>
      </p:sp>
      <p:sp>
        <p:nvSpPr>
          <p:cNvPr id="28" name="Текст 35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85898" y="2379663"/>
            <a:ext cx="4322531" cy="2399371"/>
          </a:xfrm>
        </p:spPr>
        <p:txBody>
          <a:bodyPr lIns="0" tIns="0" rIns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en-GB" sz="1300">
                <a:latin typeface="HSE Sans"/>
              </a:rPr>
              <a:t>Lorem ipsum </a:t>
            </a:r>
            <a:r>
              <a:rPr lang="en-GB" sz="1300">
                <a:latin typeface="HSE Sans"/>
              </a:rPr>
              <a:t>dolor</a:t>
            </a:r>
            <a:r>
              <a:rPr lang="en-GB" sz="1300">
                <a:latin typeface="HSE Sans"/>
              </a:rPr>
              <a:t> sit </a:t>
            </a:r>
            <a:r>
              <a:rPr lang="en-GB" sz="1300">
                <a:latin typeface="HSE Sans"/>
              </a:rPr>
              <a:t>amet</a:t>
            </a:r>
            <a:r>
              <a:rPr lang="en-GB" sz="1300">
                <a:latin typeface="HSE Sans"/>
              </a:rPr>
              <a:t>, </a:t>
            </a:r>
            <a:r>
              <a:rPr lang="en-GB" sz="1300">
                <a:latin typeface="HSE Sans"/>
              </a:rPr>
              <a:t>consectetur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adipiscing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elit</a:t>
            </a:r>
            <a:r>
              <a:rPr lang="en-GB" sz="1300">
                <a:latin typeface="HSE Sans"/>
              </a:rPr>
              <a:t>, </a:t>
            </a:r>
            <a:r>
              <a:rPr lang="en-GB" sz="1300">
                <a:latin typeface="HSE Sans"/>
              </a:rPr>
              <a:t>sed</a:t>
            </a:r>
            <a:r>
              <a:rPr lang="en-GB" sz="1300">
                <a:latin typeface="HSE Sans"/>
              </a:rPr>
              <a:t> do </a:t>
            </a:r>
            <a:r>
              <a:rPr lang="en-GB" sz="1300">
                <a:latin typeface="HSE Sans"/>
              </a:rPr>
              <a:t>eiusmod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tempor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incididunt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ut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labore</a:t>
            </a:r>
            <a:r>
              <a:rPr lang="en-GB" sz="1300">
                <a:latin typeface="HSE Sans"/>
              </a:rPr>
              <a:t> et dolore magna </a:t>
            </a:r>
            <a:r>
              <a:rPr lang="en-GB" sz="1300">
                <a:latin typeface="HSE Sans"/>
              </a:rPr>
              <a:t>aliqua</a:t>
            </a:r>
            <a:r>
              <a:rPr lang="en-GB" sz="1300">
                <a:latin typeface="HSE Sans"/>
              </a:rPr>
              <a:t>. Ut </a:t>
            </a:r>
            <a:r>
              <a:rPr lang="en-GB" sz="1300">
                <a:latin typeface="HSE Sans"/>
              </a:rPr>
              <a:t>enim</a:t>
            </a:r>
            <a:r>
              <a:rPr lang="en-GB" sz="1300">
                <a:latin typeface="HSE Sans"/>
              </a:rPr>
              <a:t> ad minim </a:t>
            </a:r>
            <a:r>
              <a:rPr lang="en-GB" sz="1300">
                <a:latin typeface="HSE Sans"/>
              </a:rPr>
              <a:t>veniam</a:t>
            </a:r>
            <a:r>
              <a:rPr lang="en-GB" sz="1300">
                <a:latin typeface="HSE Sans"/>
              </a:rPr>
              <a:t>, </a:t>
            </a:r>
            <a:r>
              <a:rPr lang="en-GB" sz="1300">
                <a:latin typeface="HSE Sans"/>
              </a:rPr>
              <a:t>quis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nostrud</a:t>
            </a:r>
            <a:r>
              <a:rPr lang="en-GB" sz="1300">
                <a:latin typeface="HSE Sans"/>
              </a:rPr>
              <a:t> exercitation </a:t>
            </a:r>
            <a:r>
              <a:rPr lang="en-GB" sz="1300">
                <a:latin typeface="HSE Sans"/>
              </a:rPr>
              <a:t>ullamco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laboris</a:t>
            </a:r>
            <a:r>
              <a:rPr lang="en-GB" sz="1300">
                <a:latin typeface="HSE Sans"/>
              </a:rPr>
              <a:t> nisi </a:t>
            </a:r>
            <a:r>
              <a:rPr lang="en-GB" sz="1300">
                <a:latin typeface="HSE Sans"/>
              </a:rPr>
              <a:t>ut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aliquip</a:t>
            </a:r>
            <a:r>
              <a:rPr lang="en-GB" sz="1300">
                <a:latin typeface="HSE Sans"/>
              </a:rPr>
              <a:t> ex </a:t>
            </a:r>
            <a:r>
              <a:rPr lang="en-GB" sz="1300">
                <a:latin typeface="HSE Sans"/>
              </a:rPr>
              <a:t>ea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commodo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consequat</a:t>
            </a:r>
            <a:r>
              <a:rPr lang="en-GB" sz="1300">
                <a:latin typeface="HSE Sans"/>
              </a:rPr>
              <a:t>. Duis </a:t>
            </a:r>
            <a:r>
              <a:rPr lang="en-GB" sz="1300">
                <a:latin typeface="HSE Sans"/>
              </a:rPr>
              <a:t>aute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irure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dolor</a:t>
            </a:r>
            <a:r>
              <a:rPr lang="en-GB" sz="1300">
                <a:latin typeface="HSE Sans"/>
              </a:rPr>
              <a:t> in </a:t>
            </a:r>
            <a:r>
              <a:rPr lang="en-GB" sz="1300">
                <a:latin typeface="HSE Sans"/>
              </a:rPr>
              <a:t>reprehenderit</a:t>
            </a:r>
            <a:r>
              <a:rPr lang="en-GB" sz="1300">
                <a:latin typeface="HSE Sans"/>
              </a:rPr>
              <a:t> in </a:t>
            </a:r>
            <a:r>
              <a:rPr lang="en-GB" sz="1300">
                <a:latin typeface="HSE Sans"/>
              </a:rPr>
              <a:t>voluptate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velit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esse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cillum</a:t>
            </a:r>
            <a:r>
              <a:rPr lang="en-GB" sz="1300">
                <a:latin typeface="HSE Sans"/>
              </a:rPr>
              <a:t> dolore </a:t>
            </a:r>
            <a:r>
              <a:rPr lang="en-GB" sz="1300">
                <a:latin typeface="HSE Sans"/>
              </a:rPr>
              <a:t>eu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fugiat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nulla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pariatur</a:t>
            </a:r>
            <a:r>
              <a:rPr lang="en-GB" sz="1300">
                <a:latin typeface="HSE Sans"/>
              </a:rPr>
              <a:t>. </a:t>
            </a:r>
            <a:r>
              <a:rPr lang="en-GB" sz="1300">
                <a:latin typeface="HSE Sans"/>
              </a:rPr>
              <a:t>Excepteur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sint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occaecat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cupidatat</a:t>
            </a:r>
            <a:r>
              <a:rPr lang="en-GB" sz="1300">
                <a:latin typeface="HSE Sans"/>
              </a:rPr>
              <a:t> non </a:t>
            </a:r>
            <a:r>
              <a:rPr lang="en-GB" sz="1300">
                <a:latin typeface="HSE Sans"/>
              </a:rPr>
              <a:t>proident</a:t>
            </a:r>
            <a:r>
              <a:rPr lang="en-GB" sz="1300">
                <a:latin typeface="HSE Sans"/>
              </a:rPr>
              <a:t>, sunt in culpa qui </a:t>
            </a:r>
            <a:r>
              <a:rPr lang="en-GB" sz="1300">
                <a:latin typeface="HSE Sans"/>
              </a:rPr>
              <a:t>officia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deserunt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mollit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anim</a:t>
            </a:r>
            <a:r>
              <a:rPr lang="en-GB" sz="1300">
                <a:latin typeface="HSE Sans"/>
              </a:rPr>
              <a:t> id </a:t>
            </a:r>
            <a:r>
              <a:rPr lang="en-GB" sz="1300">
                <a:latin typeface="HSE Sans"/>
              </a:rPr>
              <a:t>est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laborum</a:t>
            </a:r>
            <a:r>
              <a:rPr lang="en-GB" sz="1300">
                <a:latin typeface="HSE Sans"/>
              </a:rPr>
              <a:t>.</a:t>
            </a:r>
            <a:endParaRPr lang="ru-RU" sz="1300">
              <a:latin typeface="HSE San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Цифры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4" descr="Icon&#10;&#10;Description automatically generated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7" name="Straight Connector 19"/>
          <p:cNvCxnSpPr>
            <a:cxnSpLocks/>
          </p:cNvCxnSpPr>
          <p:nvPr userDrawn="1"/>
        </p:nvCxnSpPr>
        <p:spPr bwMode="auto"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21"/>
          <p:cNvCxnSpPr>
            <a:cxnSpLocks/>
          </p:cNvCxnSpPr>
          <p:nvPr userDrawn="1"/>
        </p:nvCxnSpPr>
        <p:spPr bwMode="auto"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5"/>
          <p:cNvCxnSpPr>
            <a:cxnSpLocks/>
          </p:cNvCxnSpPr>
          <p:nvPr userDrawn="1"/>
        </p:nvCxnSpPr>
        <p:spPr bwMode="auto"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 bwMode="auto"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fld id="{32AF94B5-93D7-5247-B727-C7089232F508}" type="slidenum">
              <a:rPr lang="ru-RU" sz="2000">
                <a:solidFill>
                  <a:srgbClr val="102D69"/>
                </a:solidFill>
                <a:latin typeface="HSE Sans"/>
              </a:rPr>
              <a:t/>
            </a:fld>
            <a:endParaRPr lang="ru-RU" sz="2000">
              <a:solidFill>
                <a:srgbClr val="102D69"/>
              </a:solidFill>
              <a:latin typeface="HSE Sans"/>
            </a:endParaRPr>
          </a:p>
        </p:txBody>
      </p:sp>
      <p:cxnSp>
        <p:nvCxnSpPr>
          <p:cNvPr id="11" name="Straight Connector 59"/>
          <p:cNvCxnSpPr>
            <a:cxnSpLocks/>
          </p:cNvCxnSpPr>
          <p:nvPr userDrawn="1"/>
        </p:nvCxnSpPr>
        <p:spPr bwMode="auto"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Текст 3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000" b="0" i="0">
                <a:latin typeface="HSE Sans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/>
              </a:defRPr>
            </a:lvl5pPr>
          </a:lstStyle>
          <a:p>
            <a:pPr marL="0" marR="0" lvl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000">
                <a:latin typeface="HSE Sans"/>
              </a:rPr>
              <a:t>Название подразделения</a:t>
            </a:r>
            <a:br>
              <a:rPr lang="ru-RU" sz="1000">
                <a:latin typeface="HSE Sans"/>
              </a:rPr>
            </a:br>
            <a:r>
              <a:rPr lang="ru-RU" sz="1000">
                <a:latin typeface="HSE Sans"/>
              </a:rPr>
              <a:t>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3" name="Текст 39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презентации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5" name="Текст 39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раздела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7" name="Заголовок 31"/>
          <p:cNvSpPr>
            <a:spLocks noGrp="1"/>
          </p:cNvSpPr>
          <p:nvPr>
            <p:ph type="title" hasCustomPrompt="1"/>
          </p:nvPr>
        </p:nvSpPr>
        <p:spPr bwMode="auto">
          <a:xfrm>
            <a:off x="585897" y="1447790"/>
            <a:ext cx="11057955" cy="777025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2400" b="0" i="0">
                <a:latin typeface="HSE Sans"/>
              </a:defRPr>
            </a:lvl1pPr>
          </a:lstStyle>
          <a:p>
            <a:pPr>
              <a:defRPr/>
            </a:pPr>
            <a:r>
              <a:rPr lang="ru-RU" sz="2400">
                <a:solidFill>
                  <a:srgbClr val="102D69"/>
                </a:solidFill>
                <a:latin typeface="HSE Sans"/>
              </a:rPr>
              <a:t>Заголовок может быть набран в две или три строки</a:t>
            </a:r>
            <a:r>
              <a:rPr lang="en-GB" sz="2400">
                <a:solidFill>
                  <a:srgbClr val="102D69"/>
                </a:solidFill>
                <a:latin typeface="HSE Sans"/>
              </a:rPr>
              <a:t> (24 </a:t>
            </a:r>
            <a:r>
              <a:rPr lang="en-GB" sz="2400">
                <a:solidFill>
                  <a:srgbClr val="102D69"/>
                </a:solidFill>
                <a:latin typeface="HSE Sans"/>
              </a:rPr>
              <a:t>pt</a:t>
            </a:r>
            <a:r>
              <a:rPr lang="en-GB" sz="2400">
                <a:solidFill>
                  <a:srgbClr val="102D69"/>
                </a:solidFill>
                <a:latin typeface="HSE Sans"/>
              </a:rPr>
              <a:t>)</a:t>
            </a:r>
            <a:endParaRPr lang="ru-RU" sz="2400">
              <a:solidFill>
                <a:srgbClr val="102D69"/>
              </a:solidFill>
              <a:latin typeface="HSE Sans"/>
            </a:endParaRPr>
          </a:p>
        </p:txBody>
      </p:sp>
      <p:sp>
        <p:nvSpPr>
          <p:cNvPr id="24" name="Текст 35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75076" y="4103994"/>
            <a:ext cx="2758143" cy="1569661"/>
          </a:xfrm>
        </p:spPr>
        <p:txBody>
          <a:bodyPr lIns="0" tIns="0" rIns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300">
                <a:latin typeface="HSE Sans"/>
              </a:rPr>
              <a:t>Если у вас мало данных, то не переживайте. Сделайте несколько крупных цифр и аккуратные подписи к ним, это позволит подать информацию красиво и аккуратно.</a:t>
            </a:r>
            <a:endParaRPr/>
          </a:p>
        </p:txBody>
      </p:sp>
      <p:sp>
        <p:nvSpPr>
          <p:cNvPr id="25" name="Текст 35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4047007" y="4103994"/>
            <a:ext cx="2757612" cy="1569661"/>
          </a:xfrm>
        </p:spPr>
        <p:txBody>
          <a:bodyPr lIns="0" tIns="0" rIns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300">
                <a:latin typeface="HSE Sans"/>
              </a:rPr>
              <a:t>Если у вас мало данных, то не переживайте. Сделайте несколько крупных цифр и аккуратные подписи к ним, это позволит подать информацию красиво и аккуратно.</a:t>
            </a:r>
            <a:endParaRPr/>
          </a:p>
        </p:txBody>
      </p:sp>
      <p:sp>
        <p:nvSpPr>
          <p:cNvPr id="26" name="Текст 35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7518938" y="4103994"/>
            <a:ext cx="2757612" cy="1569661"/>
          </a:xfrm>
        </p:spPr>
        <p:txBody>
          <a:bodyPr lIns="0" tIns="0" rIns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300">
                <a:latin typeface="HSE Sans"/>
              </a:rPr>
              <a:t>Если у вас мало данных, то не переживайте. Сделайте несколько крупных цифр и аккуратные подписи к ним, это позволит подать информацию красиво и аккуратно.</a:t>
            </a:r>
            <a:endParaRPr/>
          </a:p>
        </p:txBody>
      </p:sp>
      <p:sp>
        <p:nvSpPr>
          <p:cNvPr id="28" name="Текст 27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575076" y="2710235"/>
            <a:ext cx="2758143" cy="1164116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9600">
                <a:latin typeface="HSE Sans"/>
              </a:defRPr>
            </a:lvl1pPr>
            <a:lvl2pPr>
              <a:defRPr sz="9600">
                <a:latin typeface="HSE Sans"/>
              </a:defRPr>
            </a:lvl2pPr>
            <a:lvl3pPr>
              <a:defRPr sz="9600">
                <a:latin typeface="HSE Sans"/>
              </a:defRPr>
            </a:lvl3pPr>
            <a:lvl4pPr>
              <a:defRPr sz="9600">
                <a:latin typeface="HSE Sans"/>
              </a:defRPr>
            </a:lvl4pPr>
            <a:lvl5pPr>
              <a:defRPr sz="9600">
                <a:latin typeface="HSE Sans"/>
              </a:defRPr>
            </a:lvl5pPr>
          </a:lstStyle>
          <a:p>
            <a:pPr lvl="0">
              <a:defRPr/>
            </a:pPr>
            <a:r>
              <a:rPr lang="ru-RU" sz="9600">
                <a:solidFill>
                  <a:srgbClr val="102D69"/>
                </a:solidFill>
                <a:latin typeface="HSE Sans"/>
              </a:rPr>
              <a:t>152</a:t>
            </a:r>
            <a:endParaRPr lang="ru-RU"/>
          </a:p>
        </p:txBody>
      </p:sp>
      <p:sp>
        <p:nvSpPr>
          <p:cNvPr id="29" name="Текст 27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4047007" y="2710235"/>
            <a:ext cx="2758143" cy="1164116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9600">
                <a:latin typeface="HSE Sans"/>
              </a:defRPr>
            </a:lvl1pPr>
            <a:lvl2pPr>
              <a:defRPr sz="9600">
                <a:latin typeface="HSE Sans"/>
              </a:defRPr>
            </a:lvl2pPr>
            <a:lvl3pPr>
              <a:defRPr sz="9600">
                <a:latin typeface="HSE Sans"/>
              </a:defRPr>
            </a:lvl3pPr>
            <a:lvl4pPr>
              <a:defRPr sz="9600">
                <a:latin typeface="HSE Sans"/>
              </a:defRPr>
            </a:lvl4pPr>
            <a:lvl5pPr>
              <a:defRPr sz="9600">
                <a:latin typeface="HSE Sans"/>
              </a:defRPr>
            </a:lvl5pPr>
          </a:lstStyle>
          <a:p>
            <a:pPr lvl="0">
              <a:defRPr/>
            </a:pPr>
            <a:r>
              <a:rPr lang="ru-RU" sz="9600">
                <a:solidFill>
                  <a:srgbClr val="102D69"/>
                </a:solidFill>
                <a:latin typeface="HSE Sans"/>
              </a:rPr>
              <a:t>95</a:t>
            </a:r>
            <a:endParaRPr lang="ru-RU"/>
          </a:p>
        </p:txBody>
      </p:sp>
      <p:sp>
        <p:nvSpPr>
          <p:cNvPr id="30" name="Текст 27"/>
          <p:cNvSpPr>
            <a:spLocks noGrp="1"/>
          </p:cNvSpPr>
          <p:nvPr>
            <p:ph type="body" sz="quarter" idx="20" hasCustomPrompt="1"/>
          </p:nvPr>
        </p:nvSpPr>
        <p:spPr bwMode="auto">
          <a:xfrm>
            <a:off x="7518938" y="2710235"/>
            <a:ext cx="2758143" cy="1164116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9600">
                <a:latin typeface="HSE Sans"/>
              </a:defRPr>
            </a:lvl1pPr>
            <a:lvl2pPr>
              <a:defRPr sz="9600">
                <a:latin typeface="HSE Sans"/>
              </a:defRPr>
            </a:lvl2pPr>
            <a:lvl3pPr>
              <a:defRPr sz="9600">
                <a:latin typeface="HSE Sans"/>
              </a:defRPr>
            </a:lvl3pPr>
            <a:lvl4pPr>
              <a:defRPr sz="9600">
                <a:latin typeface="HSE Sans"/>
              </a:defRPr>
            </a:lvl4pPr>
            <a:lvl5pPr>
              <a:defRPr sz="9600">
                <a:latin typeface="HSE Sans"/>
              </a:defRPr>
            </a:lvl5pPr>
          </a:lstStyle>
          <a:p>
            <a:pPr lvl="0">
              <a:defRPr/>
            </a:pPr>
            <a:r>
              <a:rPr lang="ru-RU" sz="9600">
                <a:solidFill>
                  <a:srgbClr val="102D69"/>
                </a:solidFill>
                <a:latin typeface="HSE Sans"/>
              </a:rPr>
              <a:t>284</a:t>
            </a: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Таблица_1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 descr="Icon&#10;&#10;Description automatically generated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6" name="Straight Connector 19"/>
          <p:cNvCxnSpPr>
            <a:cxnSpLocks/>
          </p:cNvCxnSpPr>
          <p:nvPr userDrawn="1"/>
        </p:nvCxnSpPr>
        <p:spPr bwMode="auto"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21"/>
          <p:cNvCxnSpPr>
            <a:cxnSpLocks/>
          </p:cNvCxnSpPr>
          <p:nvPr userDrawn="1"/>
        </p:nvCxnSpPr>
        <p:spPr bwMode="auto"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25"/>
          <p:cNvCxnSpPr>
            <a:cxnSpLocks/>
          </p:cNvCxnSpPr>
          <p:nvPr userDrawn="1"/>
        </p:nvCxnSpPr>
        <p:spPr bwMode="auto"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 bwMode="auto"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fld id="{32AF94B5-93D7-5247-B727-C7089232F508}" type="slidenum">
              <a:rPr lang="ru-RU" sz="2000">
                <a:solidFill>
                  <a:srgbClr val="102D69"/>
                </a:solidFill>
                <a:latin typeface="HSE Sans"/>
              </a:rPr>
              <a:t/>
            </a:fld>
            <a:endParaRPr lang="ru-RU" sz="2000">
              <a:solidFill>
                <a:srgbClr val="102D69"/>
              </a:solidFill>
              <a:latin typeface="HSE Sans"/>
            </a:endParaRPr>
          </a:p>
        </p:txBody>
      </p:sp>
      <p:cxnSp>
        <p:nvCxnSpPr>
          <p:cNvPr id="10" name="Straight Connector 59"/>
          <p:cNvCxnSpPr>
            <a:cxnSpLocks/>
          </p:cNvCxnSpPr>
          <p:nvPr userDrawn="1"/>
        </p:nvCxnSpPr>
        <p:spPr bwMode="auto"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Текст 3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000" b="0" i="0">
                <a:latin typeface="HSE Sans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/>
              </a:defRPr>
            </a:lvl5pPr>
          </a:lstStyle>
          <a:p>
            <a:pPr marL="0" marR="0" lvl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000">
                <a:latin typeface="HSE Sans"/>
              </a:rPr>
              <a:t>Название подразделения</a:t>
            </a:r>
            <a:br>
              <a:rPr lang="ru-RU" sz="1000">
                <a:latin typeface="HSE Sans"/>
              </a:rPr>
            </a:br>
            <a:r>
              <a:rPr lang="ru-RU" sz="1000">
                <a:latin typeface="HSE Sans"/>
              </a:rPr>
              <a:t>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2" name="Текст 39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презентации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4" name="Текст 39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раздела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5" name="Текст 22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585787" y="1447065"/>
            <a:ext cx="11058065" cy="307778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 b="0" i="0">
                <a:solidFill>
                  <a:srgbClr val="0E2D69"/>
                </a:solidFill>
                <a:latin typeface="HSE Sans"/>
              </a:defRPr>
            </a:lvl1pPr>
            <a:lvl2pPr>
              <a:defRPr sz="1600" b="0" i="0">
                <a:solidFill>
                  <a:srgbClr val="0E2D69"/>
                </a:solidFill>
                <a:latin typeface="HSE Sans"/>
              </a:defRPr>
            </a:lvl2pPr>
            <a:lvl3pPr>
              <a:defRPr sz="1600" b="0" i="0">
                <a:solidFill>
                  <a:srgbClr val="0E2D69"/>
                </a:solidFill>
                <a:latin typeface="HSE Sans"/>
              </a:defRPr>
            </a:lvl3pPr>
            <a:lvl4pPr>
              <a:defRPr sz="1600" b="0" i="0">
                <a:solidFill>
                  <a:srgbClr val="0E2D69"/>
                </a:solidFill>
                <a:latin typeface="HSE Sans"/>
              </a:defRPr>
            </a:lvl4pPr>
            <a:lvl5pPr>
              <a:defRPr sz="16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600">
                <a:solidFill>
                  <a:srgbClr val="102D69"/>
                </a:solidFill>
                <a:latin typeface="HSE Sans"/>
              </a:rPr>
              <a:t>Название таблицы. Обратите внимание, что название графика набирается меньшим кеглем, чем заголовок (16</a:t>
            </a:r>
            <a:r>
              <a:rPr lang="en-GB" sz="1600">
                <a:solidFill>
                  <a:srgbClr val="102D69"/>
                </a:solidFill>
                <a:latin typeface="HSE Sans"/>
              </a:rPr>
              <a:t>pt</a:t>
            </a:r>
            <a:r>
              <a:rPr lang="en-GB" sz="1600">
                <a:solidFill>
                  <a:srgbClr val="102D69"/>
                </a:solidFill>
                <a:latin typeface="HSE Sans"/>
              </a:rPr>
              <a:t>)</a:t>
            </a:r>
            <a:endParaRPr lang="ru-RU" sz="1600">
              <a:solidFill>
                <a:srgbClr val="102D69"/>
              </a:solidFill>
              <a:latin typeface="HSE Sans"/>
            </a:endParaRPr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585788" y="5739189"/>
            <a:ext cx="6824303" cy="703205"/>
          </a:xfrm>
        </p:spPr>
        <p:txBody>
          <a:bodyPr lIns="0" tIns="0" rIns="0" bIns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defRPr sz="1300" b="0" i="0">
                <a:solidFill>
                  <a:srgbClr val="0E2D69"/>
                </a:solidFill>
                <a:latin typeface="HSE Sans"/>
              </a:defRPr>
            </a:lvl1pPr>
            <a:lvl2pPr>
              <a:defRPr sz="1300" b="0" i="0">
                <a:solidFill>
                  <a:srgbClr val="0E2D69"/>
                </a:solidFill>
                <a:latin typeface="HSE Sans"/>
              </a:defRPr>
            </a:lvl2pPr>
            <a:lvl3pPr>
              <a:defRPr sz="1300" b="0" i="0">
                <a:solidFill>
                  <a:srgbClr val="0E2D69"/>
                </a:solidFill>
                <a:latin typeface="HSE Sans"/>
              </a:defRPr>
            </a:lvl3pPr>
            <a:lvl4pPr>
              <a:defRPr sz="1300" b="0" i="0">
                <a:solidFill>
                  <a:srgbClr val="0E2D69"/>
                </a:solidFill>
                <a:latin typeface="HSE Sans"/>
              </a:defRPr>
            </a:lvl4pPr>
            <a:lvl5pPr>
              <a:defRPr sz="1300" b="0" i="0">
                <a:solidFill>
                  <a:srgbClr val="0E2D69"/>
                </a:solidFill>
                <a:latin typeface="HSE Sans"/>
              </a:defRPr>
            </a:lvl5pPr>
          </a:lstStyle>
          <a:p>
            <a:pPr marL="0" marR="0" lvl="0" indent="0" algn="l" defTabSz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300" b="0">
                <a:ln>
                  <a:noFill/>
                </a:ln>
                <a:latin typeface="HSE Sans"/>
              </a:rPr>
              <a:t>Мы рекомендуем очень аккуратно использовать жирное начертание, старайтесь выделять жирным самое важное. </a:t>
            </a:r>
            <a:r>
              <a:rPr lang="ru-RU" sz="1300">
                <a:latin typeface="HSE Sans"/>
              </a:rPr>
              <a:t>Также старайтесь не использовать выделение жирным начертанием вместе с заливкой ячеек каким-либо цветом, достаточно и одного акцента.</a:t>
            </a:r>
            <a:endParaRPr sz="1300" b="0">
              <a:ln>
                <a:noFill/>
              </a:ln>
              <a:latin typeface="HSE Sans"/>
            </a:endParaRPr>
          </a:p>
        </p:txBody>
      </p:sp>
      <p:sp>
        <p:nvSpPr>
          <p:cNvPr id="19" name="Таблица 18"/>
          <p:cNvSpPr>
            <a:spLocks noGrp="1"/>
          </p:cNvSpPr>
          <p:nvPr>
            <p:ph type="tbl" sz="quarter" idx="19"/>
          </p:nvPr>
        </p:nvSpPr>
        <p:spPr bwMode="auto">
          <a:xfrm>
            <a:off x="585787" y="1984076"/>
            <a:ext cx="11058527" cy="3519576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Таблица_2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4" descr="Icon&#10;&#10;Description automatically generated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7199" y="464363"/>
            <a:ext cx="448276" cy="448276"/>
          </a:xfrm>
          <a:prstGeom prst="rect">
            <a:avLst/>
          </a:prstGeom>
        </p:spPr>
      </p:pic>
      <p:cxnSp>
        <p:nvCxnSpPr>
          <p:cNvPr id="9" name="Straight Connector 19"/>
          <p:cNvCxnSpPr>
            <a:cxnSpLocks/>
          </p:cNvCxnSpPr>
          <p:nvPr userDrawn="1"/>
        </p:nvCxnSpPr>
        <p:spPr bwMode="auto">
          <a:xfrm>
            <a:off x="329868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1"/>
          <p:cNvCxnSpPr>
            <a:cxnSpLocks/>
          </p:cNvCxnSpPr>
          <p:nvPr userDrawn="1"/>
        </p:nvCxnSpPr>
        <p:spPr bwMode="auto">
          <a:xfrm>
            <a:off x="6099416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25"/>
          <p:cNvCxnSpPr>
            <a:cxnSpLocks/>
          </p:cNvCxnSpPr>
          <p:nvPr userDrawn="1"/>
        </p:nvCxnSpPr>
        <p:spPr bwMode="auto">
          <a:xfrm>
            <a:off x="10277081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 bwMode="auto">
          <a:xfrm>
            <a:off x="10410201" y="532278"/>
            <a:ext cx="67197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fld id="{32AF94B5-93D7-5247-B727-C7089232F508}" type="slidenum">
              <a:rPr lang="ru-RU" sz="2000">
                <a:solidFill>
                  <a:srgbClr val="102D69"/>
                </a:solidFill>
                <a:latin typeface="HSE Sans"/>
              </a:rPr>
              <a:t/>
            </a:fld>
            <a:endParaRPr lang="ru-RU" sz="2000">
              <a:solidFill>
                <a:srgbClr val="102D69"/>
              </a:solidFill>
              <a:latin typeface="HSE Sans"/>
            </a:endParaRPr>
          </a:p>
        </p:txBody>
      </p:sp>
      <p:cxnSp>
        <p:nvCxnSpPr>
          <p:cNvPr id="13" name="Straight Connector 59"/>
          <p:cNvCxnSpPr>
            <a:cxnSpLocks/>
          </p:cNvCxnSpPr>
          <p:nvPr userDrawn="1"/>
        </p:nvCxnSpPr>
        <p:spPr bwMode="auto">
          <a:xfrm>
            <a:off x="11643868" y="464363"/>
            <a:ext cx="0" cy="586260"/>
          </a:xfrm>
          <a:prstGeom prst="line">
            <a:avLst/>
          </a:prstGeom>
          <a:ln w="12700">
            <a:solidFill>
              <a:srgbClr val="102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Текст 3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143689" y="540904"/>
            <a:ext cx="1901825" cy="415925"/>
          </a:xfrm>
        </p:spPr>
        <p:txBody>
          <a:bodyPr lIns="0" tIns="0" rIns="0" bIns="0">
            <a:no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000" b="0" i="0">
                <a:latin typeface="HSE Sans"/>
              </a:defRPr>
            </a:lvl1pPr>
            <a:lvl2pPr marL="457200" indent="0">
              <a:lnSpc>
                <a:spcPct val="100000"/>
              </a:lnSpc>
              <a:buNone/>
              <a:defRPr sz="1000" b="0" i="0">
                <a:latin typeface="HSE Sans"/>
              </a:defRPr>
            </a:lvl2pPr>
            <a:lvl3pPr marL="914400" indent="0">
              <a:lnSpc>
                <a:spcPct val="100000"/>
              </a:lnSpc>
              <a:buNone/>
              <a:defRPr sz="1000" b="0" i="0">
                <a:latin typeface="HSE Sans"/>
              </a:defRPr>
            </a:lvl3pPr>
            <a:lvl4pPr marL="1371600" indent="0">
              <a:lnSpc>
                <a:spcPct val="100000"/>
              </a:lnSpc>
              <a:buNone/>
              <a:defRPr sz="1000" b="0" i="0">
                <a:latin typeface="HSE Sans"/>
              </a:defRPr>
            </a:lvl4pPr>
            <a:lvl5pPr marL="1828800" indent="0">
              <a:lnSpc>
                <a:spcPct val="100000"/>
              </a:lnSpc>
              <a:buNone/>
              <a:defRPr sz="1000" b="0" i="0">
                <a:latin typeface="HSE Sans"/>
              </a:defRPr>
            </a:lvl5pPr>
          </a:lstStyle>
          <a:p>
            <a:pPr marL="0" marR="0" lvl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ru-RU" sz="1000">
                <a:latin typeface="HSE Sans"/>
              </a:rPr>
              <a:t>Название подразделения</a:t>
            </a:r>
            <a:br>
              <a:rPr lang="ru-RU" sz="1000">
                <a:latin typeface="HSE Sans"/>
              </a:rPr>
            </a:br>
            <a:r>
              <a:rPr lang="ru-RU" sz="1000">
                <a:latin typeface="HSE Sans"/>
              </a:rPr>
              <a:t>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5" name="Текст 39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3459163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презентации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7" name="Текст 39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6259892" y="548720"/>
            <a:ext cx="2070100" cy="408109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 i="0">
                <a:solidFill>
                  <a:srgbClr val="0E2D69"/>
                </a:solidFill>
                <a:latin typeface="HSE Sans"/>
              </a:defRPr>
            </a:lvl1pPr>
            <a:lvl2pPr marL="4572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2pPr>
            <a:lvl3pPr marL="9144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3pPr>
            <a:lvl4pPr marL="13716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4pPr>
            <a:lvl5pPr marL="1828800" indent="0">
              <a:buNone/>
              <a:defRPr sz="10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000">
                <a:latin typeface="HSE Sans"/>
              </a:rPr>
              <a:t>Название раздела может быть набрано в две или три строки</a:t>
            </a:r>
            <a:r>
              <a:rPr lang="en-GB" sz="1000">
                <a:latin typeface="HSE Sans"/>
              </a:rPr>
              <a:t> (10pt)</a:t>
            </a:r>
            <a:endParaRPr lang="ru-RU" sz="1000">
              <a:latin typeface="HSE Sans"/>
            </a:endParaRPr>
          </a:p>
        </p:txBody>
      </p:sp>
      <p:sp>
        <p:nvSpPr>
          <p:cNvPr id="18" name="Текст 22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585787" y="1447064"/>
            <a:ext cx="7617877" cy="537011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600" b="0" i="0">
                <a:solidFill>
                  <a:srgbClr val="0E2D69"/>
                </a:solidFill>
                <a:latin typeface="HSE Sans"/>
              </a:defRPr>
            </a:lvl1pPr>
            <a:lvl2pPr>
              <a:defRPr sz="1600" b="0" i="0">
                <a:solidFill>
                  <a:srgbClr val="0E2D69"/>
                </a:solidFill>
                <a:latin typeface="HSE Sans"/>
              </a:defRPr>
            </a:lvl2pPr>
            <a:lvl3pPr>
              <a:defRPr sz="1600" b="0" i="0">
                <a:solidFill>
                  <a:srgbClr val="0E2D69"/>
                </a:solidFill>
                <a:latin typeface="HSE Sans"/>
              </a:defRPr>
            </a:lvl3pPr>
            <a:lvl4pPr>
              <a:defRPr sz="1600" b="0" i="0">
                <a:solidFill>
                  <a:srgbClr val="0E2D69"/>
                </a:solidFill>
                <a:latin typeface="HSE Sans"/>
              </a:defRPr>
            </a:lvl4pPr>
            <a:lvl5pPr>
              <a:defRPr sz="16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ru-RU" sz="1600">
                <a:solidFill>
                  <a:srgbClr val="102D69"/>
                </a:solidFill>
                <a:latin typeface="HSE Sans"/>
              </a:rPr>
              <a:t>Название таблицы. Обратите внимание, что название графика набирается меньшим кеглем, чем заголовок (16</a:t>
            </a:r>
            <a:r>
              <a:rPr lang="en-GB" sz="1600">
                <a:solidFill>
                  <a:srgbClr val="102D69"/>
                </a:solidFill>
                <a:latin typeface="HSE Sans"/>
              </a:rPr>
              <a:t>pt</a:t>
            </a:r>
            <a:r>
              <a:rPr lang="en-GB" sz="1600">
                <a:solidFill>
                  <a:srgbClr val="102D69"/>
                </a:solidFill>
                <a:latin typeface="HSE Sans"/>
              </a:rPr>
              <a:t>)</a:t>
            </a:r>
            <a:endParaRPr lang="ru-RU" sz="1600">
              <a:solidFill>
                <a:srgbClr val="102D69"/>
              </a:solidFill>
              <a:latin typeface="HSE Sans"/>
            </a:endParaRPr>
          </a:p>
        </p:txBody>
      </p:sp>
      <p:sp>
        <p:nvSpPr>
          <p:cNvPr id="19" name="Текст 16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585788" y="5739189"/>
            <a:ext cx="6824303" cy="703205"/>
          </a:xfrm>
        </p:spPr>
        <p:txBody>
          <a:bodyPr lIns="0" tIns="0" rIns="0" bIns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defRPr sz="1300" b="0" i="0">
                <a:solidFill>
                  <a:srgbClr val="0E2D69"/>
                </a:solidFill>
                <a:latin typeface="HSE Sans"/>
              </a:defRPr>
            </a:lvl1pPr>
            <a:lvl2pPr>
              <a:defRPr sz="1300" b="0" i="0">
                <a:solidFill>
                  <a:srgbClr val="0E2D69"/>
                </a:solidFill>
                <a:latin typeface="HSE Sans"/>
              </a:defRPr>
            </a:lvl2pPr>
            <a:lvl3pPr>
              <a:defRPr sz="1300" b="0" i="0">
                <a:solidFill>
                  <a:srgbClr val="0E2D69"/>
                </a:solidFill>
                <a:latin typeface="HSE Sans"/>
              </a:defRPr>
            </a:lvl3pPr>
            <a:lvl4pPr>
              <a:defRPr sz="1300" b="0" i="0">
                <a:solidFill>
                  <a:srgbClr val="0E2D69"/>
                </a:solidFill>
                <a:latin typeface="HSE Sans"/>
              </a:defRPr>
            </a:lvl4pPr>
            <a:lvl5pPr>
              <a:defRPr sz="1300" b="0" i="0">
                <a:solidFill>
                  <a:srgbClr val="0E2D69"/>
                </a:solidFill>
                <a:latin typeface="HSE Sans"/>
              </a:defRPr>
            </a:lvl5pPr>
          </a:lstStyle>
          <a:p>
            <a:pPr marL="0" marR="0" lvl="0" indent="0" algn="l" defTabSz="9144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300" b="0">
                <a:ln>
                  <a:noFill/>
                </a:ln>
                <a:latin typeface="HSE Sans"/>
              </a:rPr>
              <a:t>Мы рекомендуем очень аккуратно использовать жирное начертание, старайтесь выделять жирным самое важное. </a:t>
            </a:r>
            <a:r>
              <a:rPr lang="ru-RU" sz="1300">
                <a:latin typeface="HSE Sans"/>
              </a:rPr>
              <a:t>Также старайтесь не использовать выделение жирным начертанием вместе с заливкой ячеек каким-либо цветом, достаточно и одного акцента.</a:t>
            </a:r>
            <a:endParaRPr sz="1300" b="0">
              <a:ln>
                <a:noFill/>
              </a:ln>
              <a:latin typeface="HSE Sans"/>
            </a:endParaRPr>
          </a:p>
        </p:txBody>
      </p:sp>
      <p:sp>
        <p:nvSpPr>
          <p:cNvPr id="20" name="Таблица 18"/>
          <p:cNvSpPr>
            <a:spLocks noGrp="1"/>
          </p:cNvSpPr>
          <p:nvPr>
            <p:ph type="tbl" sz="quarter" idx="19"/>
          </p:nvPr>
        </p:nvSpPr>
        <p:spPr bwMode="auto">
          <a:xfrm>
            <a:off x="585787" y="2208362"/>
            <a:ext cx="7617895" cy="329529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Текст 35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8686807" y="2208363"/>
            <a:ext cx="2930666" cy="2570672"/>
          </a:xfrm>
        </p:spPr>
        <p:txBody>
          <a:bodyPr lIns="0" tIns="0" rIns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1pPr>
            <a:lvl2pPr marL="4572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2pPr>
            <a:lvl3pPr marL="9144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3pPr>
            <a:lvl4pPr marL="13716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4pPr>
            <a:lvl5pPr marL="1828800" indent="0" algn="l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</a:defRPr>
            </a:lvl5pPr>
          </a:lstStyle>
          <a:p>
            <a:pPr>
              <a:defRPr/>
            </a:pPr>
            <a:r>
              <a:rPr lang="en-GB" sz="1300">
                <a:latin typeface="HSE Sans"/>
              </a:rPr>
              <a:t>Lorem ipsum </a:t>
            </a:r>
            <a:r>
              <a:rPr lang="en-GB" sz="1300">
                <a:latin typeface="HSE Sans"/>
              </a:rPr>
              <a:t>dolor</a:t>
            </a:r>
            <a:r>
              <a:rPr lang="en-GB" sz="1300">
                <a:latin typeface="HSE Sans"/>
              </a:rPr>
              <a:t> sit </a:t>
            </a:r>
            <a:r>
              <a:rPr lang="en-GB" sz="1300">
                <a:latin typeface="HSE Sans"/>
              </a:rPr>
              <a:t>amet</a:t>
            </a:r>
            <a:r>
              <a:rPr lang="en-GB" sz="1300">
                <a:latin typeface="HSE Sans"/>
              </a:rPr>
              <a:t>, </a:t>
            </a:r>
            <a:r>
              <a:rPr lang="en-GB" sz="1300">
                <a:latin typeface="HSE Sans"/>
              </a:rPr>
              <a:t>consectetur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adipiscing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elit</a:t>
            </a:r>
            <a:r>
              <a:rPr lang="en-GB" sz="1300">
                <a:latin typeface="HSE Sans"/>
              </a:rPr>
              <a:t>, </a:t>
            </a:r>
            <a:r>
              <a:rPr lang="en-GB" sz="1300">
                <a:latin typeface="HSE Sans"/>
              </a:rPr>
              <a:t>sed</a:t>
            </a:r>
            <a:r>
              <a:rPr lang="en-GB" sz="1300">
                <a:latin typeface="HSE Sans"/>
              </a:rPr>
              <a:t> do </a:t>
            </a:r>
            <a:r>
              <a:rPr lang="en-GB" sz="1300">
                <a:latin typeface="HSE Sans"/>
              </a:rPr>
              <a:t>eiusmod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tempor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incididunt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ut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labore</a:t>
            </a:r>
            <a:r>
              <a:rPr lang="en-GB" sz="1300">
                <a:latin typeface="HSE Sans"/>
              </a:rPr>
              <a:t> et dolore magna </a:t>
            </a:r>
            <a:r>
              <a:rPr lang="en-GB" sz="1300">
                <a:latin typeface="HSE Sans"/>
              </a:rPr>
              <a:t>aliqua</a:t>
            </a:r>
            <a:r>
              <a:rPr lang="en-GB" sz="1300">
                <a:latin typeface="HSE Sans"/>
              </a:rPr>
              <a:t>. Ut </a:t>
            </a:r>
            <a:r>
              <a:rPr lang="en-GB" sz="1300">
                <a:latin typeface="HSE Sans"/>
              </a:rPr>
              <a:t>enim</a:t>
            </a:r>
            <a:r>
              <a:rPr lang="en-GB" sz="1300">
                <a:latin typeface="HSE Sans"/>
              </a:rPr>
              <a:t> ad minim </a:t>
            </a:r>
            <a:r>
              <a:rPr lang="en-GB" sz="1300">
                <a:latin typeface="HSE Sans"/>
              </a:rPr>
              <a:t>veniam</a:t>
            </a:r>
            <a:r>
              <a:rPr lang="en-GB" sz="1300">
                <a:latin typeface="HSE Sans"/>
              </a:rPr>
              <a:t>, </a:t>
            </a:r>
            <a:r>
              <a:rPr lang="en-GB" sz="1300">
                <a:latin typeface="HSE Sans"/>
              </a:rPr>
              <a:t>quis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nostrud</a:t>
            </a:r>
            <a:r>
              <a:rPr lang="en-GB" sz="1300">
                <a:latin typeface="HSE Sans"/>
              </a:rPr>
              <a:t> exercitation </a:t>
            </a:r>
            <a:r>
              <a:rPr lang="en-GB" sz="1300">
                <a:latin typeface="HSE Sans"/>
              </a:rPr>
              <a:t>ullamco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laboris</a:t>
            </a:r>
            <a:r>
              <a:rPr lang="en-GB" sz="1300">
                <a:latin typeface="HSE Sans"/>
              </a:rPr>
              <a:t> nisi </a:t>
            </a:r>
            <a:r>
              <a:rPr lang="en-GB" sz="1300">
                <a:latin typeface="HSE Sans"/>
              </a:rPr>
              <a:t>ut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aliquip</a:t>
            </a:r>
            <a:r>
              <a:rPr lang="en-GB" sz="1300">
                <a:latin typeface="HSE Sans"/>
              </a:rPr>
              <a:t> ex </a:t>
            </a:r>
            <a:r>
              <a:rPr lang="en-GB" sz="1300">
                <a:latin typeface="HSE Sans"/>
              </a:rPr>
              <a:t>ea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commodo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consequat</a:t>
            </a:r>
            <a:r>
              <a:rPr lang="en-GB" sz="1300">
                <a:latin typeface="HSE Sans"/>
              </a:rPr>
              <a:t>. Duis </a:t>
            </a:r>
            <a:r>
              <a:rPr lang="en-GB" sz="1300">
                <a:latin typeface="HSE Sans"/>
              </a:rPr>
              <a:t>aute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irure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dolor</a:t>
            </a:r>
            <a:r>
              <a:rPr lang="en-GB" sz="1300">
                <a:latin typeface="HSE Sans"/>
              </a:rPr>
              <a:t> in </a:t>
            </a:r>
            <a:r>
              <a:rPr lang="en-GB" sz="1300">
                <a:latin typeface="HSE Sans"/>
              </a:rPr>
              <a:t>reprehenderit</a:t>
            </a:r>
            <a:r>
              <a:rPr lang="en-GB" sz="1300">
                <a:latin typeface="HSE Sans"/>
              </a:rPr>
              <a:t> in </a:t>
            </a:r>
            <a:r>
              <a:rPr lang="en-GB" sz="1300">
                <a:latin typeface="HSE Sans"/>
              </a:rPr>
              <a:t>voluptate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velit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esse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cillum</a:t>
            </a:r>
            <a:r>
              <a:rPr lang="en-GB" sz="1300">
                <a:latin typeface="HSE Sans"/>
              </a:rPr>
              <a:t> dolore </a:t>
            </a:r>
            <a:r>
              <a:rPr lang="en-GB" sz="1300">
                <a:latin typeface="HSE Sans"/>
              </a:rPr>
              <a:t>eu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fugiat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nulla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pariatur</a:t>
            </a:r>
            <a:r>
              <a:rPr lang="en-GB" sz="1300">
                <a:latin typeface="HSE Sans"/>
              </a:rPr>
              <a:t>. </a:t>
            </a:r>
            <a:r>
              <a:rPr lang="en-GB" sz="1300">
                <a:latin typeface="HSE Sans"/>
              </a:rPr>
              <a:t>Excepteur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sint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occaecat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cupidatat</a:t>
            </a:r>
            <a:r>
              <a:rPr lang="en-GB" sz="1300">
                <a:latin typeface="HSE Sans"/>
              </a:rPr>
              <a:t> non </a:t>
            </a:r>
            <a:r>
              <a:rPr lang="en-GB" sz="1300">
                <a:latin typeface="HSE Sans"/>
              </a:rPr>
              <a:t>proident</a:t>
            </a:r>
            <a:r>
              <a:rPr lang="en-GB" sz="1300">
                <a:latin typeface="HSE Sans"/>
              </a:rPr>
              <a:t>, sunt in culpa qui </a:t>
            </a:r>
            <a:r>
              <a:rPr lang="en-GB" sz="1300">
                <a:latin typeface="HSE Sans"/>
              </a:rPr>
              <a:t>officia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deserunt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mollit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anim</a:t>
            </a:r>
            <a:r>
              <a:rPr lang="en-GB" sz="1300">
                <a:latin typeface="HSE Sans"/>
              </a:rPr>
              <a:t> id </a:t>
            </a:r>
            <a:r>
              <a:rPr lang="en-GB" sz="1300">
                <a:latin typeface="HSE Sans"/>
              </a:rPr>
              <a:t>est</a:t>
            </a:r>
            <a:r>
              <a:rPr lang="en-GB" sz="1300">
                <a:latin typeface="HSE Sans"/>
              </a:rPr>
              <a:t> </a:t>
            </a:r>
            <a:r>
              <a:rPr lang="en-GB" sz="1300">
                <a:latin typeface="HSE Sans"/>
              </a:rPr>
              <a:t>laborum</a:t>
            </a:r>
            <a:r>
              <a:rPr lang="en-GB" sz="1300">
                <a:latin typeface="HSE Sans"/>
              </a:rPr>
              <a:t>.</a:t>
            </a:r>
            <a:endParaRPr lang="ru-RU" sz="1300">
              <a:latin typeface="HSE San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063DFB-8595-A44B-9F09-A50FA310E559}" type="datetimeFigureOut">
              <a:rPr/>
              <a:t/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20F133-126C-5944-A0E4-6A9616EDC0DA}" type="slidenum">
              <a:rPr/>
              <a:t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5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1.png"/><Relationship Id="rId3" Type="http://schemas.openxmlformats.org/officeDocument/2006/relationships/image" Target="../media/image15.png"/><Relationship Id="rId4" Type="http://schemas.openxmlformats.org/officeDocument/2006/relationships/image" Target="../media/image22.png"/><Relationship Id="rId5" Type="http://schemas.openxmlformats.org/officeDocument/2006/relationships/image" Target="../media/image20.png"/><Relationship Id="rId6" Type="http://schemas.openxmlformats.org/officeDocument/2006/relationships/image" Target="../media/image23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11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miro.com/" TargetMode="External"/><Relationship Id="rId3" Type="http://schemas.openxmlformats.org/officeDocument/2006/relationships/hyperlink" Target="https://www.mindmeister.com/ru" TargetMode="External"/><Relationship Id="rId4" Type="http://schemas.openxmlformats.org/officeDocument/2006/relationships/hyperlink" Target="https://stormboard.com/" TargetMode="External"/><Relationship Id="rId5" Type="http://schemas.openxmlformats.org/officeDocument/2006/relationships/hyperlink" Target="https://www.edrawmind.com/" TargetMode="External"/><Relationship Id="rId6" Type="http://schemas.openxmlformats.org/officeDocument/2006/relationships/hyperlink" Target="https://developer.android.com/reference/androidx/constraintlayout/widget/ConstraintLayout" TargetMode="External"/><Relationship Id="rId7" Type="http://schemas.openxmlformats.org/officeDocument/2006/relationships/hyperlink" Target="https://material.io/develop/android" TargetMode="External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027967" y="2404671"/>
            <a:ext cx="7634059" cy="1431834"/>
          </a:xfrm>
        </p:spPr>
        <p:txBody>
          <a:bodyPr/>
          <a:lstStyle/>
          <a:p>
            <a:pPr>
              <a:defRPr/>
            </a:pPr>
            <a:r>
              <a:rPr lang="en-US"/>
              <a:t>Android-</a:t>
            </a:r>
            <a:r>
              <a:rPr lang="ru-RU"/>
              <a:t>приложение для мозгового штурма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Факультет компьютерных наук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Департамент программной инженерии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idx="12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Москва 2025</a:t>
            </a:r>
            <a:endParaRPr/>
          </a:p>
        </p:txBody>
      </p:sp>
      <p:sp>
        <p:nvSpPr>
          <p:cNvPr id="7" name="Текст 5"/>
          <p:cNvSpPr txBox="1"/>
          <p:nvPr/>
        </p:nvSpPr>
        <p:spPr bwMode="auto">
          <a:xfrm>
            <a:off x="1036759" y="3966435"/>
            <a:ext cx="7625267" cy="6528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600" b="0" i="0">
                <a:solidFill>
                  <a:srgbClr val="0E2D69"/>
                </a:solidFill>
                <a:latin typeface="HSE Sans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8" name="Текст 5"/>
          <p:cNvSpPr txBox="1"/>
          <p:nvPr/>
        </p:nvSpPr>
        <p:spPr bwMode="auto">
          <a:xfrm>
            <a:off x="1037741" y="3836505"/>
            <a:ext cx="7625267" cy="6528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600" b="0" i="0">
                <a:solidFill>
                  <a:srgbClr val="0E2D69"/>
                </a:solidFill>
                <a:latin typeface="HSE Sans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9" name="Текст 5"/>
          <p:cNvSpPr txBox="1"/>
          <p:nvPr/>
        </p:nvSpPr>
        <p:spPr bwMode="auto">
          <a:xfrm>
            <a:off x="1027966" y="3939171"/>
            <a:ext cx="7625267" cy="2975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600" b="0" i="0">
                <a:solidFill>
                  <a:srgbClr val="0E2D69"/>
                </a:solidFill>
                <a:latin typeface="HSE Sans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Android application for brainstorming</a:t>
            </a:r>
            <a:endParaRPr lang="ru-RU"/>
          </a:p>
        </p:txBody>
      </p:sp>
      <p:sp>
        <p:nvSpPr>
          <p:cNvPr id="12" name="Текст 5"/>
          <p:cNvSpPr txBox="1"/>
          <p:nvPr/>
        </p:nvSpPr>
        <p:spPr bwMode="auto">
          <a:xfrm>
            <a:off x="1027964" y="4349010"/>
            <a:ext cx="7625267" cy="2975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600" b="0" i="0">
                <a:solidFill>
                  <a:srgbClr val="0E2D69"/>
                </a:solidFill>
                <a:latin typeface="HSE Sans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b="1" i="0">
                <a:latin typeface="HSE Sans"/>
              </a:rPr>
              <a:t>•</a:t>
            </a:r>
            <a:r>
              <a:rPr lang="ru-RU" i="0">
                <a:latin typeface="HSE Sans"/>
              </a:rPr>
              <a:t> Индивидуальный </a:t>
            </a:r>
            <a:r>
              <a:rPr lang="ru-RU" b="1" i="0">
                <a:latin typeface="HSE Sans"/>
              </a:rPr>
              <a:t>•</a:t>
            </a:r>
            <a:r>
              <a:rPr lang="ru-RU" i="0">
                <a:latin typeface="HSE Sans"/>
              </a:rPr>
              <a:t> Программный</a:t>
            </a:r>
            <a:endParaRPr lang="ru-RU">
              <a:latin typeface="HSE Sans"/>
            </a:endParaRPr>
          </a:p>
        </p:txBody>
      </p:sp>
      <p:sp>
        <p:nvSpPr>
          <p:cNvPr id="13" name="Текст 5"/>
          <p:cNvSpPr txBox="1"/>
          <p:nvPr/>
        </p:nvSpPr>
        <p:spPr bwMode="auto">
          <a:xfrm>
            <a:off x="1027964" y="4941909"/>
            <a:ext cx="7983514" cy="652860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 sz="1600" b="0" i="0">
                <a:solidFill>
                  <a:srgbClr val="0E2D69"/>
                </a:solidFill>
                <a:latin typeface="HSE Sans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/>
              <a:t>Исполнитель: Попов Павел Дмитриевич, БПИ237</a:t>
            </a:r>
            <a:endParaRPr/>
          </a:p>
          <a:p>
            <a:pPr>
              <a:defRPr/>
            </a:pPr>
            <a:r>
              <a:rPr lang="ru-RU"/>
              <a:t>Научный руководитель: Нестеров Роман Александрович (Доцент ДПИ ФКН, Кандидат наук)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Департамент программной инженерии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Android-</a:t>
            </a:r>
            <a:r>
              <a:rPr lang="ru-RU"/>
              <a:t>приложение для мозгового штурма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Адаптивный дизайн</a:t>
            </a:r>
            <a:endParaRPr/>
          </a:p>
        </p:txBody>
      </p:sp>
      <p:grpSp>
        <p:nvGrpSpPr>
          <p:cNvPr id="7" name="Группа 6"/>
          <p:cNvGrpSpPr/>
          <p:nvPr/>
        </p:nvGrpSpPr>
        <p:grpSpPr bwMode="auto">
          <a:xfrm>
            <a:off x="1814182" y="1459621"/>
            <a:ext cx="2287833" cy="4455968"/>
            <a:chOff x="1430727" y="1371600"/>
            <a:chExt cx="2287833" cy="4455968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1692262" y="2000641"/>
              <a:ext cx="1647757" cy="3399620"/>
            </a:xfrm>
            <a:prstGeom prst="rect">
              <a:avLst/>
            </a:prstGeom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3"/>
            <a:srcRect l="34520" t="0" r="36600" b="0"/>
            <a:stretch/>
          </p:blipFill>
          <p:spPr bwMode="auto">
            <a:xfrm>
              <a:off x="1430727" y="1371600"/>
              <a:ext cx="2287833" cy="4455968"/>
            </a:xfrm>
            <a:prstGeom prst="rect">
              <a:avLst/>
            </a:prstGeom>
            <a:noFill/>
          </p:spPr>
        </p:pic>
      </p:grpSp>
      <p:grpSp>
        <p:nvGrpSpPr>
          <p:cNvPr id="14" name="Группа 13"/>
          <p:cNvGrpSpPr/>
          <p:nvPr/>
        </p:nvGrpSpPr>
        <p:grpSpPr bwMode="auto">
          <a:xfrm>
            <a:off x="4363550" y="1987790"/>
            <a:ext cx="6417230" cy="3667125"/>
            <a:chOff x="4235530" y="1854042"/>
            <a:chExt cx="6417230" cy="3667125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4"/>
            <a:srcRect l="0" t="0" r="0" b="8349"/>
            <a:stretch/>
          </p:blipFill>
          <p:spPr bwMode="auto">
            <a:xfrm>
              <a:off x="4414412" y="1965445"/>
              <a:ext cx="6031986" cy="3467615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5"/>
            <a:srcRect l="616" t="0" r="0" b="0"/>
            <a:stretch/>
          </p:blipFill>
          <p:spPr bwMode="auto">
            <a:xfrm>
              <a:off x="4235530" y="1854042"/>
              <a:ext cx="6417230" cy="3667125"/>
            </a:xfrm>
            <a:prstGeom prst="rect">
              <a:avLst/>
            </a:prstGeom>
          </p:spPr>
        </p:pic>
      </p:grpSp>
      <p:sp>
        <p:nvSpPr>
          <p:cNvPr id="15" name="Заголовок 2"/>
          <p:cNvSpPr txBox="1"/>
          <p:nvPr/>
        </p:nvSpPr>
        <p:spPr bwMode="auto">
          <a:xfrm>
            <a:off x="585898" y="1282138"/>
            <a:ext cx="5245560" cy="777025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400">
                <a:latin typeface="HSE Sans"/>
              </a:rPr>
              <a:t>Адаптивный дизайн</a:t>
            </a:r>
            <a:endParaRPr/>
          </a:p>
        </p:txBody>
      </p:sp>
      <p:sp>
        <p:nvSpPr>
          <p:cNvPr id="16" name="Заголовок 2"/>
          <p:cNvSpPr txBox="1"/>
          <p:nvPr/>
        </p:nvSpPr>
        <p:spPr bwMode="auto">
          <a:xfrm>
            <a:off x="3235979" y="6026993"/>
            <a:ext cx="6047825" cy="480488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400">
                <a:latin typeface="HSE Sans"/>
              </a:rPr>
              <a:t>Constraint Layout + Google Material Designs</a:t>
            </a:r>
            <a:endParaRPr lang="ru-RU" sz="2400">
              <a:latin typeface="HSE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Департамент программной инженерии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Android-</a:t>
            </a:r>
            <a:r>
              <a:rPr lang="ru-RU"/>
              <a:t>приложение для мозгового штурма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Обработка потери соединения</a:t>
            </a:r>
            <a:endParaRPr/>
          </a:p>
        </p:txBody>
      </p:sp>
      <p:grpSp>
        <p:nvGrpSpPr>
          <p:cNvPr id="16" name="Группа 15"/>
          <p:cNvGrpSpPr/>
          <p:nvPr/>
        </p:nvGrpSpPr>
        <p:grpSpPr bwMode="auto">
          <a:xfrm>
            <a:off x="6973085" y="1460443"/>
            <a:ext cx="2362714" cy="4455968"/>
            <a:chOff x="6776238" y="1140056"/>
            <a:chExt cx="2362714" cy="4455968"/>
          </a:xfrm>
        </p:grpSpPr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2"/>
            <a:srcRect l="34520" t="0" r="36600" b="0"/>
            <a:stretch/>
          </p:blipFill>
          <p:spPr bwMode="auto">
            <a:xfrm>
              <a:off x="6776238" y="1140056"/>
              <a:ext cx="2362714" cy="4455968"/>
            </a:xfrm>
            <a:prstGeom prst="rect">
              <a:avLst/>
            </a:prstGeom>
            <a:noFill/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7100507" y="1855427"/>
              <a:ext cx="1639292" cy="3177625"/>
            </a:xfrm>
            <a:prstGeom prst="rect">
              <a:avLst/>
            </a:prstGeom>
          </p:spPr>
        </p:pic>
      </p:grpSp>
      <p:grpSp>
        <p:nvGrpSpPr>
          <p:cNvPr id="23" name="Группа 22"/>
          <p:cNvGrpSpPr/>
          <p:nvPr/>
        </p:nvGrpSpPr>
        <p:grpSpPr bwMode="auto">
          <a:xfrm>
            <a:off x="2407485" y="1460443"/>
            <a:ext cx="2362714" cy="4455968"/>
            <a:chOff x="9487413" y="1201016"/>
            <a:chExt cx="2362714" cy="4455968"/>
          </a:xfrm>
        </p:grpSpPr>
        <p:pic>
          <p:nvPicPr>
            <p:cNvPr id="21" name="Picture 6"/>
            <p:cNvPicPr>
              <a:picLocks noChangeAspect="1" noChangeArrowheads="1"/>
            </p:cNvPicPr>
            <p:nvPr/>
          </p:nvPicPr>
          <p:blipFill>
            <a:blip r:embed="rId2"/>
            <a:srcRect l="34520" t="0" r="36600" b="0"/>
            <a:stretch/>
          </p:blipFill>
          <p:spPr bwMode="auto">
            <a:xfrm>
              <a:off x="9487413" y="1201016"/>
              <a:ext cx="2362714" cy="4455968"/>
            </a:xfrm>
            <a:prstGeom prst="rect">
              <a:avLst/>
            </a:prstGeom>
            <a:noFill/>
          </p:spPr>
        </p:pic>
        <p:pic>
          <p:nvPicPr>
            <p:cNvPr id="22" name="Рисунок 21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9818852" y="1916387"/>
              <a:ext cx="1624952" cy="3248807"/>
            </a:xfrm>
            <a:prstGeom prst="rect">
              <a:avLst/>
            </a:prstGeom>
          </p:spPr>
        </p:pic>
      </p:grpSp>
      <p:cxnSp>
        <p:nvCxnSpPr>
          <p:cNvPr id="27" name="Прямая со стрелкой 26"/>
          <p:cNvCxnSpPr>
            <a:cxnSpLocks/>
            <a:stCxn id="21" idx="3"/>
            <a:endCxn id="14" idx="1"/>
          </p:cNvCxnSpPr>
          <p:nvPr/>
        </p:nvCxnSpPr>
        <p:spPr bwMode="auto">
          <a:xfrm>
            <a:off x="4770199" y="3688427"/>
            <a:ext cx="2202886" cy="0"/>
          </a:xfrm>
          <a:prstGeom prst="straightConnector1">
            <a:avLst/>
          </a:prstGeom>
          <a:ln>
            <a:solidFill>
              <a:srgbClr val="0E2D6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Рисунок 30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529263" y="2898756"/>
            <a:ext cx="684758" cy="684758"/>
          </a:xfrm>
          <a:prstGeom prst="rect">
            <a:avLst/>
          </a:prstGeom>
        </p:spPr>
      </p:pic>
      <p:sp>
        <p:nvSpPr>
          <p:cNvPr id="32" name="Заголовок 2"/>
          <p:cNvSpPr txBox="1"/>
          <p:nvPr/>
        </p:nvSpPr>
        <p:spPr bwMode="auto">
          <a:xfrm>
            <a:off x="585898" y="1158351"/>
            <a:ext cx="5245560" cy="777025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400">
                <a:latin typeface="HSE Sans"/>
              </a:rPr>
              <a:t>Обработка потери соединения</a:t>
            </a:r>
            <a:endParaRPr/>
          </a:p>
        </p:txBody>
      </p:sp>
      <p:sp>
        <p:nvSpPr>
          <p:cNvPr id="33" name="Заголовок 2"/>
          <p:cNvSpPr txBox="1"/>
          <p:nvPr/>
        </p:nvSpPr>
        <p:spPr bwMode="auto">
          <a:xfrm>
            <a:off x="2954074" y="5996086"/>
            <a:ext cx="6047825" cy="480488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1800">
                <a:latin typeface="HSE Sans"/>
              </a:rPr>
              <a:t>Создатель начал мозговой штурм и написал сообщение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Департамент программной инженерии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Android-</a:t>
            </a:r>
            <a:r>
              <a:rPr lang="ru-RU"/>
              <a:t>приложение для мозгового штурма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Обработка потери соединения</a:t>
            </a:r>
            <a:endParaRPr/>
          </a:p>
          <a:p>
            <a:pPr>
              <a:defRPr/>
            </a:pPr>
            <a:endParaRPr lang="ru-RU"/>
          </a:p>
        </p:txBody>
      </p:sp>
      <p:grpSp>
        <p:nvGrpSpPr>
          <p:cNvPr id="8" name="Группа 7"/>
          <p:cNvGrpSpPr/>
          <p:nvPr/>
        </p:nvGrpSpPr>
        <p:grpSpPr bwMode="auto">
          <a:xfrm>
            <a:off x="757681" y="1444856"/>
            <a:ext cx="2287833" cy="4455968"/>
            <a:chOff x="1901597" y="1355047"/>
            <a:chExt cx="2287833" cy="4455968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2163132" y="2094291"/>
              <a:ext cx="1647757" cy="322493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/>
            <a:srcRect l="34520" t="0" r="36600" b="0"/>
            <a:stretch/>
          </p:blipFill>
          <p:spPr bwMode="auto">
            <a:xfrm>
              <a:off x="1901597" y="1355047"/>
              <a:ext cx="2287833" cy="4455968"/>
            </a:xfrm>
            <a:prstGeom prst="rect">
              <a:avLst/>
            </a:prstGeom>
            <a:noFill/>
          </p:spPr>
        </p:pic>
      </p:grpSp>
      <p:grpSp>
        <p:nvGrpSpPr>
          <p:cNvPr id="12" name="Группа 11"/>
          <p:cNvGrpSpPr/>
          <p:nvPr/>
        </p:nvGrpSpPr>
        <p:grpSpPr bwMode="auto">
          <a:xfrm>
            <a:off x="8717245" y="1444856"/>
            <a:ext cx="2362714" cy="4455968"/>
            <a:chOff x="6788906" y="1124816"/>
            <a:chExt cx="2362714" cy="4455968"/>
          </a:xfrm>
        </p:grpSpPr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/>
            <a:srcRect l="34520" t="0" r="36600" b="0"/>
            <a:stretch/>
          </p:blipFill>
          <p:spPr bwMode="auto">
            <a:xfrm>
              <a:off x="6788906" y="1124816"/>
              <a:ext cx="2362714" cy="4455968"/>
            </a:xfrm>
            <a:prstGeom prst="rect">
              <a:avLst/>
            </a:prstGeom>
            <a:noFill/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7108943" y="1840187"/>
              <a:ext cx="1647757" cy="3177625"/>
            </a:xfrm>
            <a:prstGeom prst="rect">
              <a:avLst/>
            </a:prstGeom>
          </p:spPr>
        </p:pic>
      </p:grpSp>
      <p:grpSp>
        <p:nvGrpSpPr>
          <p:cNvPr id="15" name="Группа 14"/>
          <p:cNvGrpSpPr/>
          <p:nvPr/>
        </p:nvGrpSpPr>
        <p:grpSpPr bwMode="auto">
          <a:xfrm>
            <a:off x="4737463" y="1444856"/>
            <a:ext cx="2287833" cy="4455968"/>
            <a:chOff x="1901597" y="1355047"/>
            <a:chExt cx="2287833" cy="4455968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2163132" y="2094291"/>
              <a:ext cx="1647757" cy="3224934"/>
            </a:xfrm>
            <a:prstGeom prst="rect">
              <a:avLst/>
            </a:prstGeom>
          </p:spPr>
        </p:pic>
        <p:pic>
          <p:nvPicPr>
            <p:cNvPr id="17" name="Picture 6"/>
            <p:cNvPicPr>
              <a:picLocks noChangeAspect="1" noChangeArrowheads="1"/>
            </p:cNvPicPr>
            <p:nvPr/>
          </p:nvPicPr>
          <p:blipFill>
            <a:blip r:embed="rId3"/>
            <a:srcRect l="34520" t="0" r="36600" b="0"/>
            <a:stretch/>
          </p:blipFill>
          <p:spPr bwMode="auto">
            <a:xfrm>
              <a:off x="1901597" y="1355047"/>
              <a:ext cx="2287833" cy="4455968"/>
            </a:xfrm>
            <a:prstGeom prst="rect">
              <a:avLst/>
            </a:prstGeom>
            <a:noFill/>
          </p:spPr>
        </p:pic>
      </p:grpSp>
      <p:cxnSp>
        <p:nvCxnSpPr>
          <p:cNvPr id="19" name="Прямая со стрелкой 18"/>
          <p:cNvCxnSpPr>
            <a:cxnSpLocks/>
            <a:stCxn id="7" idx="3"/>
            <a:endCxn id="17" idx="1"/>
          </p:cNvCxnSpPr>
          <p:nvPr/>
        </p:nvCxnSpPr>
        <p:spPr bwMode="auto">
          <a:xfrm>
            <a:off x="3045514" y="3672839"/>
            <a:ext cx="1691949" cy="0"/>
          </a:xfrm>
          <a:prstGeom prst="straightConnector1">
            <a:avLst/>
          </a:prstGeom>
          <a:ln>
            <a:solidFill>
              <a:srgbClr val="0E2D6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cxnSpLocks/>
            <a:stCxn id="17" idx="3"/>
            <a:endCxn id="11" idx="1"/>
          </p:cNvCxnSpPr>
          <p:nvPr/>
        </p:nvCxnSpPr>
        <p:spPr bwMode="auto">
          <a:xfrm>
            <a:off x="7025296" y="3672839"/>
            <a:ext cx="1691949" cy="0"/>
          </a:xfrm>
          <a:prstGeom prst="straightConnector1">
            <a:avLst/>
          </a:prstGeom>
          <a:ln>
            <a:solidFill>
              <a:srgbClr val="0E2D6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528890" y="2988082"/>
            <a:ext cx="684758" cy="68475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3548430" y="3063130"/>
            <a:ext cx="604594" cy="604594"/>
          </a:xfrm>
          <a:prstGeom prst="rect">
            <a:avLst/>
          </a:prstGeom>
        </p:spPr>
      </p:pic>
      <p:sp>
        <p:nvSpPr>
          <p:cNvPr id="25" name="Заголовок 2"/>
          <p:cNvSpPr txBox="1"/>
          <p:nvPr/>
        </p:nvSpPr>
        <p:spPr bwMode="auto">
          <a:xfrm>
            <a:off x="2524787" y="5947298"/>
            <a:ext cx="7142426" cy="480488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1800">
                <a:latin typeface="HSE Sans"/>
              </a:rPr>
              <a:t>Участник пропустил момент начала мозгового штурма, но после восстановления соединения увидел актуальную информацию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Текст 1"/>
          <p:cNvSpPr>
            <a:spLocks noGrp="1"/>
          </p:cNvSpPr>
          <p:nvPr>
            <p:ph type="body" sz="quarter" idx="13"/>
          </p:nvPr>
        </p:nvSpPr>
        <p:spPr bwMode="auto">
          <a:xfrm>
            <a:off x="1143000" y="541338"/>
            <a:ext cx="1901825" cy="415925"/>
          </a:xfrm>
        </p:spPr>
        <p:txBody>
          <a:bodyPr/>
          <a:lstStyle/>
          <a:p>
            <a:pPr>
              <a:defRPr/>
            </a:pPr>
            <a:r>
              <a:rPr lang="ru-RU"/>
              <a:t>Департамент программной инженерии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6" name="Текст 2"/>
          <p:cNvSpPr>
            <a:spLocks noGrp="1"/>
          </p:cNvSpPr>
          <p:nvPr>
            <p:ph type="body" sz="quarter" idx="14"/>
          </p:nvPr>
        </p:nvSpPr>
        <p:spPr bwMode="auto">
          <a:xfrm>
            <a:off x="3459163" y="549275"/>
            <a:ext cx="2070100" cy="407988"/>
          </a:xfrm>
        </p:spPr>
        <p:txBody>
          <a:bodyPr/>
          <a:lstStyle/>
          <a:p>
            <a:pPr>
              <a:defRPr/>
            </a:pPr>
            <a:r>
              <a:rPr lang="en-US"/>
              <a:t>Android-</a:t>
            </a:r>
            <a:r>
              <a:rPr lang="ru-RU"/>
              <a:t>приложение для мозгового штурма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7" name="Текст 3"/>
          <p:cNvSpPr>
            <a:spLocks noGrp="1"/>
          </p:cNvSpPr>
          <p:nvPr>
            <p:ph type="body" sz="quarter" idx="15"/>
          </p:nvPr>
        </p:nvSpPr>
        <p:spPr bwMode="auto">
          <a:xfrm>
            <a:off x="6259513" y="549275"/>
            <a:ext cx="2070100" cy="407988"/>
          </a:xfrm>
        </p:spPr>
        <p:txBody>
          <a:bodyPr/>
          <a:lstStyle/>
          <a:p>
            <a:pPr>
              <a:defRPr/>
            </a:pPr>
            <a:r>
              <a:rPr lang="ru-RU"/>
              <a:t>Результаты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871460" y="2164080"/>
            <a:ext cx="2743200" cy="274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 bwMode="auto">
          <a:xfrm>
            <a:off x="8145644" y="5024438"/>
            <a:ext cx="2194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en-US" sz="1600">
                <a:latin typeface="HSE Sans"/>
              </a:rPr>
              <a:t>Apk</a:t>
            </a:r>
            <a:r>
              <a:rPr lang="en-US" sz="1600">
                <a:latin typeface="HSE Sans"/>
              </a:rPr>
              <a:t> </a:t>
            </a:r>
            <a:r>
              <a:rPr lang="ru-RU" sz="1600">
                <a:latin typeface="HSE Sans"/>
              </a:rPr>
              <a:t>файл приложения</a:t>
            </a:r>
            <a:endParaRPr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293712" y="2164082"/>
            <a:ext cx="2743199" cy="274319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 bwMode="auto">
          <a:xfrm>
            <a:off x="4633618" y="5024438"/>
            <a:ext cx="20633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en-US" sz="1600">
                <a:latin typeface="HSE Sans"/>
              </a:rPr>
              <a:t>GitHub</a:t>
            </a:r>
            <a:r>
              <a:rPr lang="ru-RU" sz="1600">
                <a:latin typeface="HSE Sans"/>
              </a:rPr>
              <a:t> репозиторий</a:t>
            </a:r>
            <a:endParaRPr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15964" y="2164081"/>
            <a:ext cx="2743199" cy="274319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871460" y="2164081"/>
            <a:ext cx="2743200" cy="27432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 bwMode="auto">
          <a:xfrm>
            <a:off x="923622" y="5027296"/>
            <a:ext cx="23278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ru-RU" sz="1600">
                <a:latin typeface="HSE Sans"/>
              </a:rPr>
              <a:t>Документация сервера</a:t>
            </a:r>
            <a:endParaRPr/>
          </a:p>
        </p:txBody>
      </p:sp>
      <p:sp>
        <p:nvSpPr>
          <p:cNvPr id="20" name="Заголовок 2"/>
          <p:cNvSpPr txBox="1"/>
          <p:nvPr/>
        </p:nvSpPr>
        <p:spPr bwMode="auto">
          <a:xfrm>
            <a:off x="585898" y="1282138"/>
            <a:ext cx="5245560" cy="777025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400">
                <a:latin typeface="HSE Sans"/>
              </a:rPr>
              <a:t>Результаты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Дальнейшее развитие проекта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 bwMode="auto"/>
        <p:txBody>
          <a:bodyPr/>
          <a:lstStyle/>
          <a:p>
            <a:pPr marL="285750" indent="-285750">
              <a:buFont typeface="Arial"/>
              <a:buChar char="•"/>
              <a:defRPr/>
            </a:pPr>
            <a:r>
              <a:rPr lang="ru-RU" sz="1800"/>
              <a:t>Добавление новых видов мозговых штурмов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ru-RU" sz="1800"/>
              <a:t>Приложение для </a:t>
            </a:r>
            <a:r>
              <a:rPr lang="en-US" sz="1800"/>
              <a:t>iOS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en-US" sz="1800"/>
              <a:t>Web</a:t>
            </a:r>
            <a:r>
              <a:rPr lang="ru-RU" sz="1800"/>
              <a:t> версия приложения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ru-RU" sz="1800"/>
              <a:t>Добавление новых форматов экспорта</a:t>
            </a:r>
            <a:endParaRPr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Android-</a:t>
            </a:r>
            <a:r>
              <a:rPr lang="ru-RU"/>
              <a:t>приложение для мозгового штурма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Дальнейшее развитие проекта</a:t>
            </a:r>
            <a:endParaRPr/>
          </a:p>
        </p:txBody>
      </p:sp>
      <p:sp>
        <p:nvSpPr>
          <p:cNvPr id="8" name="Текст 1"/>
          <p:cNvSpPr>
            <a:spLocks noGrp="1"/>
          </p:cNvSpPr>
          <p:nvPr>
            <p:ph type="body" sz="quarter" idx="13"/>
          </p:nvPr>
        </p:nvSpPr>
        <p:spPr bwMode="auto">
          <a:xfrm>
            <a:off x="1143000" y="541338"/>
            <a:ext cx="1901825" cy="415925"/>
          </a:xfrm>
        </p:spPr>
        <p:txBody>
          <a:bodyPr/>
          <a:lstStyle/>
          <a:p>
            <a:pPr>
              <a:defRPr/>
            </a:pPr>
            <a:r>
              <a:rPr lang="ru-RU"/>
              <a:t>Департамент программной инженерии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6146" name="Picture 2" descr="Picture background"/>
          <p:cNvPicPr>
            <a:picLocks noChangeAspect="1" noChangeArrowheads="1" noGrp="1"/>
          </p:cNvPicPr>
          <p:nvPr>
            <p:ph type="pic" sz="quarter" idx="10"/>
          </p:nvPr>
        </p:nvPicPr>
        <p:blipFill>
          <a:blip r:embed="rId2"/>
          <a:stretch/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Демонстрация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Департамент программной инженерии</a:t>
            </a:r>
            <a:endParaRPr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Android-</a:t>
            </a:r>
            <a:r>
              <a:rPr lang="ru-RU"/>
              <a:t>приложение для мозгового штурма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Демонстрация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Список использованных источников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 bwMode="auto">
          <a:xfrm>
            <a:off x="585898" y="2224815"/>
            <a:ext cx="11020204" cy="3959961"/>
          </a:xfrm>
        </p:spPr>
        <p:txBody>
          <a:bodyPr/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-US" sz="1800">
                <a:latin typeface="Times New Roman"/>
                <a:ea typeface="Times New Roman"/>
              </a:rPr>
              <a:t>Miro [</a:t>
            </a:r>
            <a:r>
              <a:rPr lang="ru-RU" sz="1800">
                <a:latin typeface="Times New Roman"/>
                <a:ea typeface="Times New Roman"/>
              </a:rPr>
              <a:t>Электронный ресурс</a:t>
            </a:r>
            <a:r>
              <a:rPr lang="en-US" sz="1800">
                <a:latin typeface="Times New Roman"/>
                <a:ea typeface="Times New Roman"/>
              </a:rPr>
              <a:t>].</a:t>
            </a:r>
            <a:r>
              <a:rPr lang="ru-RU" sz="1800">
                <a:latin typeface="Times New Roman"/>
                <a:ea typeface="Times New Roman"/>
              </a:rPr>
              <a:t> </a:t>
            </a:r>
            <a:r>
              <a:rPr lang="en-US" sz="1800">
                <a:latin typeface="Times New Roman"/>
                <a:ea typeface="Times New Roman"/>
              </a:rPr>
              <a:t>URL: </a:t>
            </a:r>
            <a:r>
              <a:rPr lang="en-US" sz="1800" u="sng">
                <a:latin typeface="Times New Roman"/>
                <a:ea typeface="Times New Roman"/>
                <a:hlinkClick r:id="rId2" tooltip="https://miro.com/"/>
              </a:rPr>
              <a:t>https://miro.com/</a:t>
            </a:r>
            <a:r>
              <a:rPr lang="en-US" sz="1800">
                <a:latin typeface="Times New Roman"/>
                <a:ea typeface="Times New Roman"/>
              </a:rPr>
              <a:t> (</a:t>
            </a:r>
            <a:r>
              <a:rPr lang="ru-RU" sz="1800">
                <a:latin typeface="Times New Roman"/>
                <a:ea typeface="Times New Roman"/>
              </a:rPr>
              <a:t>дата обращения 19.04.2025)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1800">
                <a:latin typeface="Times New Roman"/>
                <a:ea typeface="Times New Roman"/>
              </a:rPr>
              <a:t>MindMeister</a:t>
            </a:r>
            <a:r>
              <a:rPr lang="en-US" sz="1800">
                <a:latin typeface="Times New Roman"/>
                <a:ea typeface="Times New Roman"/>
              </a:rPr>
              <a:t> [</a:t>
            </a:r>
            <a:r>
              <a:rPr lang="ru-RU" sz="1800">
                <a:latin typeface="Times New Roman"/>
                <a:ea typeface="Times New Roman"/>
              </a:rPr>
              <a:t>Электронный ресурс</a:t>
            </a:r>
            <a:r>
              <a:rPr lang="en-US" sz="1800">
                <a:latin typeface="Times New Roman"/>
                <a:ea typeface="Times New Roman"/>
              </a:rPr>
              <a:t>].</a:t>
            </a:r>
            <a:r>
              <a:rPr lang="ru-RU" sz="1800">
                <a:latin typeface="Times New Roman"/>
                <a:ea typeface="Times New Roman"/>
              </a:rPr>
              <a:t> </a:t>
            </a:r>
            <a:r>
              <a:rPr lang="en-US" sz="1800">
                <a:latin typeface="Times New Roman"/>
                <a:ea typeface="Times New Roman"/>
              </a:rPr>
              <a:t>URL: </a:t>
            </a:r>
            <a:r>
              <a:rPr lang="en-US" sz="1800" u="sng">
                <a:latin typeface="Times New Roman"/>
                <a:ea typeface="Times New Roman"/>
                <a:hlinkClick r:id="rId3" tooltip="https://www.mindmeister.com/ru"/>
              </a:rPr>
              <a:t>https://www.mindmeister.com/ru</a:t>
            </a:r>
            <a:r>
              <a:rPr lang="en-US" sz="1800">
                <a:latin typeface="Times New Roman"/>
                <a:ea typeface="Times New Roman"/>
              </a:rPr>
              <a:t> (</a:t>
            </a:r>
            <a:r>
              <a:rPr lang="ru-RU" sz="1800">
                <a:latin typeface="Times New Roman"/>
                <a:ea typeface="Times New Roman"/>
              </a:rPr>
              <a:t>дата обращения 19.04.2025)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1800">
                <a:latin typeface="Times New Roman"/>
                <a:ea typeface="Times New Roman"/>
              </a:rPr>
              <a:t>StormBoard</a:t>
            </a:r>
            <a:r>
              <a:rPr lang="en-US" sz="1800">
                <a:latin typeface="Times New Roman"/>
                <a:ea typeface="Times New Roman"/>
              </a:rPr>
              <a:t> [</a:t>
            </a:r>
            <a:r>
              <a:rPr lang="ru-RU" sz="1800">
                <a:latin typeface="Times New Roman"/>
                <a:ea typeface="Times New Roman"/>
              </a:rPr>
              <a:t>Электронный ресурс</a:t>
            </a:r>
            <a:r>
              <a:rPr lang="en-US" sz="1800">
                <a:latin typeface="Times New Roman"/>
                <a:ea typeface="Times New Roman"/>
              </a:rPr>
              <a:t>].</a:t>
            </a:r>
            <a:r>
              <a:rPr lang="ru-RU" sz="1800">
                <a:latin typeface="Times New Roman"/>
                <a:ea typeface="Times New Roman"/>
              </a:rPr>
              <a:t> </a:t>
            </a:r>
            <a:r>
              <a:rPr lang="en-US" sz="1800">
                <a:latin typeface="Times New Roman"/>
                <a:ea typeface="Times New Roman"/>
              </a:rPr>
              <a:t>URL: </a:t>
            </a:r>
            <a:r>
              <a:rPr lang="en-US" sz="1800" u="sng">
                <a:latin typeface="Times New Roman"/>
                <a:ea typeface="Times New Roman"/>
                <a:hlinkClick r:id="rId4" tooltip="https://stormboard.com/"/>
              </a:rPr>
              <a:t>https://stormboard.com/</a:t>
            </a:r>
            <a:r>
              <a:rPr lang="en-US" sz="1800">
                <a:latin typeface="Times New Roman"/>
                <a:ea typeface="Times New Roman"/>
              </a:rPr>
              <a:t> (</a:t>
            </a:r>
            <a:r>
              <a:rPr lang="ru-RU" sz="1800">
                <a:latin typeface="Times New Roman"/>
                <a:ea typeface="Times New Roman"/>
              </a:rPr>
              <a:t>дата обращения 19.04.2025)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1800">
                <a:latin typeface="Times New Roman"/>
                <a:ea typeface="Times New Roman"/>
              </a:rPr>
              <a:t>EdrawMind</a:t>
            </a:r>
            <a:r>
              <a:rPr lang="en-US" sz="1800">
                <a:latin typeface="Times New Roman"/>
                <a:ea typeface="Times New Roman"/>
              </a:rPr>
              <a:t> [</a:t>
            </a:r>
            <a:r>
              <a:rPr lang="ru-RU" sz="1800">
                <a:latin typeface="Times New Roman"/>
                <a:ea typeface="Times New Roman"/>
              </a:rPr>
              <a:t>Электронный ресурс</a:t>
            </a:r>
            <a:r>
              <a:rPr lang="en-US" sz="1800">
                <a:latin typeface="Times New Roman"/>
                <a:ea typeface="Times New Roman"/>
              </a:rPr>
              <a:t>].</a:t>
            </a:r>
            <a:r>
              <a:rPr lang="ru-RU" sz="1800">
                <a:latin typeface="Times New Roman"/>
                <a:ea typeface="Times New Roman"/>
              </a:rPr>
              <a:t> </a:t>
            </a:r>
            <a:r>
              <a:rPr lang="en-US" sz="1800">
                <a:latin typeface="Times New Roman"/>
                <a:ea typeface="Times New Roman"/>
              </a:rPr>
              <a:t>URL: </a:t>
            </a:r>
            <a:r>
              <a:rPr lang="en-US" sz="1800" u="sng">
                <a:latin typeface="Times New Roman"/>
                <a:ea typeface="Times New Roman"/>
                <a:hlinkClick r:id="rId5" tooltip="https://www.edrawmind.com/"/>
              </a:rPr>
              <a:t>https://www.edrawmind.com/</a:t>
            </a:r>
            <a:r>
              <a:rPr lang="en-US" sz="1800">
                <a:latin typeface="Times New Roman"/>
                <a:ea typeface="Times New Roman"/>
              </a:rPr>
              <a:t> (</a:t>
            </a:r>
            <a:r>
              <a:rPr lang="ru-RU" sz="1800">
                <a:latin typeface="Times New Roman"/>
                <a:ea typeface="Times New Roman"/>
              </a:rPr>
              <a:t>дата обращения 19.04.2025)</a:t>
            </a:r>
            <a:endParaRPr/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1800">
                <a:latin typeface="Times New Roman"/>
                <a:ea typeface="Times New Roman"/>
              </a:rPr>
              <a:t>ConstraintLayout</a:t>
            </a:r>
            <a:r>
              <a:rPr lang="en-US" sz="1800">
                <a:latin typeface="Times New Roman"/>
                <a:ea typeface="Times New Roman"/>
              </a:rPr>
              <a:t> // Android Developers [</a:t>
            </a:r>
            <a:r>
              <a:rPr lang="ru-RU" sz="1800">
                <a:latin typeface="Times New Roman"/>
                <a:ea typeface="Times New Roman"/>
              </a:rPr>
              <a:t>Электронный ресурс</a:t>
            </a:r>
            <a:r>
              <a:rPr lang="en-US" sz="1800">
                <a:latin typeface="Times New Roman"/>
                <a:ea typeface="Times New Roman"/>
              </a:rPr>
              <a:t>].</a:t>
            </a:r>
            <a:r>
              <a:rPr lang="ru-RU" sz="1800">
                <a:latin typeface="Times New Roman"/>
                <a:ea typeface="Times New Roman"/>
              </a:rPr>
              <a:t> </a:t>
            </a:r>
            <a:r>
              <a:rPr lang="en-US" sz="1800">
                <a:latin typeface="Times New Roman"/>
                <a:ea typeface="Times New Roman"/>
              </a:rPr>
              <a:t>URL: </a:t>
            </a:r>
            <a:r>
              <a:rPr lang="en-US" sz="1800" u="sng">
                <a:latin typeface="Times New Roman"/>
                <a:ea typeface="Times New Roman"/>
                <a:hlinkClick r:id="rId6" tooltip="https://developer.android.com/reference/androidx/constraintlayout/widget/ConstraintLayout"/>
              </a:rPr>
              <a:t>https://developer.android.com/reference/androidx/constraintlayout/widget/ConstraintLayout</a:t>
            </a:r>
            <a:r>
              <a:rPr lang="en-US" sz="1800">
                <a:latin typeface="Times New Roman"/>
                <a:ea typeface="Times New Roman"/>
              </a:rPr>
              <a:t> (</a:t>
            </a:r>
            <a:r>
              <a:rPr lang="ru-RU" sz="1800">
                <a:latin typeface="Times New Roman"/>
                <a:ea typeface="Times New Roman"/>
              </a:rPr>
              <a:t>дата обращения 19.04.2025)</a:t>
            </a:r>
            <a:endParaRPr lang="ru-RU" sz="1800" u="none" strike="noStrike">
              <a:latin typeface="Times New Roman"/>
              <a:ea typeface="Times New Roman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sz="1800" u="none" strike="noStrike">
                <a:solidFill>
                  <a:srgbClr val="2A467B"/>
                </a:solidFill>
                <a:latin typeface="Times New Roman"/>
                <a:ea typeface="Times New Roman"/>
              </a:rPr>
              <a:t>Material Design Components </a:t>
            </a:r>
            <a:r>
              <a:rPr lang="en-US" sz="1800" u="none" strike="noStrike">
                <a:latin typeface="Times New Roman"/>
                <a:ea typeface="Times New Roman"/>
              </a:rPr>
              <a:t>for Android // Material Design [</a:t>
            </a:r>
            <a:r>
              <a:rPr lang="ru-RU" sz="1800" u="none" strike="noStrike">
                <a:latin typeface="Times New Roman"/>
                <a:ea typeface="Times New Roman"/>
              </a:rPr>
              <a:t>Электронный ресурс</a:t>
            </a:r>
            <a:r>
              <a:rPr lang="en-US" sz="1800" u="none" strike="noStrike">
                <a:latin typeface="Times New Roman"/>
                <a:ea typeface="Times New Roman"/>
              </a:rPr>
              <a:t>]. </a:t>
            </a:r>
            <a:r>
              <a:rPr lang="ru-RU" sz="1800" u="none" strike="noStrike">
                <a:latin typeface="Times New Roman"/>
                <a:ea typeface="Times New Roman"/>
              </a:rPr>
              <a:t>URL: </a:t>
            </a:r>
            <a:r>
              <a:rPr lang="ru-RU" sz="1800" u="sng" strike="noStrike">
                <a:solidFill>
                  <a:srgbClr val="0000FF"/>
                </a:solidFill>
                <a:latin typeface="Times New Roman"/>
                <a:ea typeface="Times New Roman"/>
                <a:hlinkClick r:id="rId7" tooltip="https://material.io/develop/android"/>
              </a:rPr>
              <a:t>https://material.io/develop/android</a:t>
            </a:r>
            <a:r>
              <a:rPr lang="ru-RU" sz="1800" b="1" u="none" strike="noStrike" cap="small">
                <a:latin typeface="Times New Roman"/>
                <a:ea typeface="Times New Roman"/>
              </a:rPr>
              <a:t> </a:t>
            </a:r>
            <a:r>
              <a:rPr lang="ru-RU" sz="1800" u="none" strike="noStrike">
                <a:latin typeface="Times New Roman"/>
                <a:ea typeface="Times New Roman"/>
              </a:rPr>
              <a:t>(дата обращения: </a:t>
            </a:r>
            <a:r>
              <a:rPr lang="en-US" sz="1800" u="none" strike="noStrike">
                <a:latin typeface="Times New Roman"/>
                <a:ea typeface="Times New Roman"/>
              </a:rPr>
              <a:t>19</a:t>
            </a:r>
            <a:r>
              <a:rPr lang="ru-RU" sz="1800" u="none" strike="noStrike">
                <a:latin typeface="Times New Roman"/>
                <a:ea typeface="Times New Roman"/>
              </a:rPr>
              <a:t>.04.2025)</a:t>
            </a:r>
            <a:endParaRPr lang="en-US" sz="1800" u="none" strike="noStrike">
              <a:latin typeface="Times New Roman"/>
              <a:ea typeface="Times New Roman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ru-RU" sz="1800" u="none" strike="noStrike">
                <a:latin typeface="Times New Roman"/>
                <a:ea typeface="Times New Roman"/>
              </a:rPr>
              <a:t>15 способов превратить мозговой штурм в результат «огонь» // </a:t>
            </a:r>
            <a:r>
              <a:rPr lang="ru-RU" sz="1800" u="none" strike="noStrike">
                <a:latin typeface="Times New Roman"/>
                <a:ea typeface="Times New Roman"/>
              </a:rPr>
              <a:t>Habr</a:t>
            </a:r>
            <a:r>
              <a:rPr lang="en-US" sz="1800" u="none" strike="noStrike">
                <a:latin typeface="Times New Roman"/>
                <a:ea typeface="Times New Roman"/>
              </a:rPr>
              <a:t> </a:t>
            </a:r>
            <a:r>
              <a:rPr lang="en-US" sz="1800">
                <a:latin typeface="Times New Roman"/>
                <a:ea typeface="Times New Roman"/>
              </a:rPr>
              <a:t>[</a:t>
            </a:r>
            <a:r>
              <a:rPr lang="ru-RU" sz="1800">
                <a:latin typeface="Times New Roman"/>
                <a:ea typeface="Times New Roman"/>
              </a:rPr>
              <a:t>Электронный ресурс</a:t>
            </a:r>
            <a:r>
              <a:rPr lang="en-US" sz="1800">
                <a:latin typeface="Times New Roman"/>
                <a:ea typeface="Times New Roman"/>
              </a:rPr>
              <a:t>].</a:t>
            </a:r>
            <a:r>
              <a:rPr lang="ru-RU" sz="1800" u="none" strike="noStrike">
                <a:latin typeface="Times New Roman"/>
                <a:ea typeface="Times New Roman"/>
              </a:rPr>
              <a:t> URL: https://habr.com/ru/companies/hygger/articles/351784/ (дата </a:t>
            </a:r>
            <a:r>
              <a:rPr lang="ru-RU" sz="1800" u="none" strike="noStrike">
                <a:latin typeface="Times New Roman"/>
                <a:ea typeface="Times New Roman"/>
              </a:rPr>
              <a:t>обращения: 19.04.2025).</a:t>
            </a:r>
            <a:endParaRPr lang="ru-RU" sz="1800" u="none" strike="noStrike">
              <a:latin typeface="Times New Roman"/>
              <a:ea typeface="Times New Roman"/>
            </a:endParaRPr>
          </a:p>
          <a:p>
            <a:pPr>
              <a:defRPr/>
            </a:pP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Департамент программной инженерии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Android-</a:t>
            </a:r>
            <a:r>
              <a:rPr lang="ru-RU"/>
              <a:t>приложение для мозгового штурма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Список использованных источников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4682311" y="4549140"/>
            <a:ext cx="282737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ru-RU" sz="2000">
                <a:solidFill>
                  <a:schemeClr val="bg1"/>
                </a:solidFill>
                <a:latin typeface="HSE Sans"/>
              </a:rPr>
              <a:t>Спасибо за внимание!</a:t>
            </a:r>
            <a:endParaRPr/>
          </a:p>
          <a:p>
            <a:pPr algn="ctr">
              <a:defRPr/>
            </a:pPr>
            <a:endParaRPr lang="en-US" sz="2000">
              <a:solidFill>
                <a:schemeClr val="bg1"/>
              </a:solidFill>
              <a:latin typeface="HSE Sans"/>
            </a:endParaRPr>
          </a:p>
          <a:p>
            <a:pPr algn="ctr">
              <a:defRPr/>
            </a:pPr>
            <a:endParaRPr lang="en-US" sz="2000">
              <a:solidFill>
                <a:schemeClr val="bg1"/>
              </a:solidFill>
              <a:latin typeface="HSE Sans"/>
            </a:endParaRPr>
          </a:p>
          <a:p>
            <a:pPr algn="ctr">
              <a:defRPr/>
            </a:pPr>
            <a:endParaRPr lang="en-US" sz="2000">
              <a:solidFill>
                <a:schemeClr val="bg1"/>
              </a:solidFill>
              <a:latin typeface="HSE Sans"/>
            </a:endParaRPr>
          </a:p>
          <a:p>
            <a:pPr algn="ctr">
              <a:defRPr/>
            </a:pPr>
            <a:endParaRPr lang="ru-RU" sz="2000">
              <a:solidFill>
                <a:schemeClr val="bg1"/>
              </a:solidFill>
              <a:latin typeface="HSE Sans"/>
            </a:endParaRPr>
          </a:p>
          <a:p>
            <a:pPr algn="ctr">
              <a:defRPr/>
            </a:pPr>
            <a:r>
              <a:rPr lang="en-US" sz="2000">
                <a:solidFill>
                  <a:schemeClr val="bg1"/>
                </a:solidFill>
                <a:latin typeface="HSE Sans"/>
              </a:rPr>
              <a:t>padmpopov@edu.hse.ru</a:t>
            </a:r>
            <a:endParaRPr lang="ru-RU" sz="2000">
              <a:solidFill>
                <a:schemeClr val="bg1"/>
              </a:solidFill>
              <a:latin typeface="HSE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Предметная область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 bwMode="auto">
          <a:xfrm>
            <a:off x="585897" y="2379663"/>
            <a:ext cx="5245560" cy="3393234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u="sng"/>
              <a:t>Мозговой штурм </a:t>
            </a:r>
            <a:r>
              <a:rPr lang="ru-RU"/>
              <a:t>- метод коллективного генерирования идей, который предполагает свободное выражение участниками любых предложений для решения поставленной задачи.</a:t>
            </a:r>
            <a:endParaRPr/>
          </a:p>
          <a:p>
            <a:pPr>
              <a:defRPr/>
            </a:pPr>
            <a:r>
              <a:rPr lang="ru-RU"/>
              <a:t>Мозговые штурмы имеют разновидности. В моем приложении помимо классического также реализована </a:t>
            </a:r>
            <a:r>
              <a:rPr lang="ru-RU" u="sng"/>
              <a:t>методика </a:t>
            </a:r>
            <a:r>
              <a:rPr lang="en-US" u="sng"/>
              <a:t>Round Robin</a:t>
            </a:r>
            <a:r>
              <a:rPr lang="en-US"/>
              <a:t>.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ru-RU"/>
              <a:t>Ведущий озвучивает проблему собравшимся. </a:t>
            </a: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ru-RU"/>
              <a:t>Каждый участник записывает собственное решение на лист бумаги. </a:t>
            </a: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ru-RU"/>
              <a:t>Листы с записями передаются по часовой стрелке следующему. Каждый следующий должен придумать свою идею на основе записанной и также её записать. </a:t>
            </a:r>
            <a:endParaRPr lang="en-US"/>
          </a:p>
          <a:p>
            <a:pPr marL="285750" indent="-285750">
              <a:buFont typeface="Arial"/>
              <a:buChar char="•"/>
              <a:defRPr/>
            </a:pPr>
            <a:r>
              <a:rPr lang="ru-RU"/>
              <a:t>Листы передаются — раунды повторяются, пока каждому члену команды не вернётся его лист. В результате, каждый участник получает свой «банк идей». Начинается обсуждение.</a:t>
            </a:r>
            <a:endParaRPr lang="en-US"/>
          </a:p>
          <a:p>
            <a:pPr>
              <a:defRPr/>
            </a:pP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Департамент программной инженерии</a:t>
            </a:r>
            <a:endParaRPr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Android-</a:t>
            </a:r>
            <a:r>
              <a:rPr lang="ru-RU"/>
              <a:t>приложение для мозгового штурма</a:t>
            </a:r>
            <a:endParaRPr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Предметная область</a:t>
            </a:r>
            <a:endParaRPr/>
          </a:p>
        </p:txBody>
      </p:sp>
      <p:pic>
        <p:nvPicPr>
          <p:cNvPr id="1030" name="Picture 6" descr="Picture background"/>
          <p:cNvPicPr>
            <a:picLocks noChangeAspect="1" noChangeArrowheads="1" noGrp="1"/>
          </p:cNvPicPr>
          <p:nvPr>
            <p:ph type="pic" sz="quarter" idx="10"/>
          </p:nvPr>
        </p:nvPicPr>
        <p:blipFill>
          <a:blip r:embed="rId2"/>
          <a:srcRect l="5755" t="0" r="5593" b="0"/>
          <a:stretch/>
        </p:blipFill>
        <p:spPr bwMode="auto">
          <a:xfrm>
            <a:off x="5976731" y="1447790"/>
            <a:ext cx="5751444" cy="432510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Департамент программной инженерии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Android-</a:t>
            </a:r>
            <a:r>
              <a:rPr lang="ru-RU"/>
              <a:t>приложение для мозгового штурма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Актуальность</a:t>
            </a:r>
            <a:endParaRPr/>
          </a:p>
        </p:txBody>
      </p:sp>
      <p:sp>
        <p:nvSpPr>
          <p:cNvPr id="5" name="TextBox 4"/>
          <p:cNvSpPr txBox="1"/>
          <p:nvPr/>
        </p:nvSpPr>
        <p:spPr bwMode="auto">
          <a:xfrm>
            <a:off x="4220818" y="3279913"/>
            <a:ext cx="3663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ru-RU" sz="3200">
                <a:latin typeface="HSE Sans Black"/>
              </a:rPr>
              <a:t>АКТУАЛЬНОСТЬ</a:t>
            </a:r>
            <a:endParaRPr lang="ru-RU" sz="1000">
              <a:latin typeface="HSE Sans Black"/>
            </a:endParaRPr>
          </a:p>
        </p:txBody>
      </p:sp>
      <p:cxnSp>
        <p:nvCxnSpPr>
          <p:cNvPr id="7" name="Прямая со стрелкой 6"/>
          <p:cNvCxnSpPr>
            <a:cxnSpLocks/>
          </p:cNvCxnSpPr>
          <p:nvPr/>
        </p:nvCxnSpPr>
        <p:spPr bwMode="auto">
          <a:xfrm flipH="1">
            <a:off x="3045514" y="3518452"/>
            <a:ext cx="99639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cxnSpLocks/>
          </p:cNvCxnSpPr>
          <p:nvPr/>
        </p:nvCxnSpPr>
        <p:spPr bwMode="auto">
          <a:xfrm>
            <a:off x="7883198" y="3538330"/>
            <a:ext cx="9972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cxnSpLocks/>
          </p:cNvCxnSpPr>
          <p:nvPr/>
        </p:nvCxnSpPr>
        <p:spPr bwMode="auto">
          <a:xfrm flipV="1">
            <a:off x="5940313" y="2150191"/>
            <a:ext cx="0" cy="9972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cxnSpLocks/>
          </p:cNvCxnSpPr>
          <p:nvPr/>
        </p:nvCxnSpPr>
        <p:spPr bwMode="auto">
          <a:xfrm>
            <a:off x="5923774" y="4066757"/>
            <a:ext cx="0" cy="9972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 bwMode="auto">
          <a:xfrm>
            <a:off x="4639316" y="1679825"/>
            <a:ext cx="2601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ru-RU">
                <a:latin typeface="HSE Sans"/>
              </a:rPr>
              <a:t>Рост удалённой работы</a:t>
            </a:r>
            <a:endParaRPr/>
          </a:p>
        </p:txBody>
      </p:sp>
      <p:sp>
        <p:nvSpPr>
          <p:cNvPr id="23" name="TextBox 22"/>
          <p:cNvSpPr txBox="1"/>
          <p:nvPr/>
        </p:nvSpPr>
        <p:spPr bwMode="auto">
          <a:xfrm>
            <a:off x="4926367" y="5119362"/>
            <a:ext cx="19948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ru-RU">
                <a:latin typeface="HSE Sans"/>
              </a:rPr>
              <a:t>Сложность задач</a:t>
            </a:r>
            <a:endParaRPr/>
          </a:p>
        </p:txBody>
      </p:sp>
      <p:sp>
        <p:nvSpPr>
          <p:cNvPr id="24" name="TextBox 23"/>
          <p:cNvSpPr txBox="1"/>
          <p:nvPr/>
        </p:nvSpPr>
        <p:spPr bwMode="auto">
          <a:xfrm>
            <a:off x="9038982" y="3353663"/>
            <a:ext cx="18225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>
                <a:latin typeface="HSE Sans"/>
              </a:rPr>
              <a:t>Потребность в </a:t>
            </a:r>
            <a:r>
              <a:rPr lang="en-US">
                <a:latin typeface="HSE Sans"/>
              </a:rPr>
              <a:t>Soft Skills</a:t>
            </a:r>
            <a:endParaRPr lang="ru-RU">
              <a:latin typeface="HSE Sans"/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1183334" y="3195286"/>
            <a:ext cx="18225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>
                <a:latin typeface="HSE Sans"/>
              </a:rPr>
              <a:t>Потребность в новых идеях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Департамент программной инженерии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Android-</a:t>
            </a:r>
            <a:r>
              <a:rPr lang="ru-RU"/>
              <a:t>приложение для мозгового штурма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 bwMode="auto">
          <a:xfrm>
            <a:off x="585897" y="1447790"/>
            <a:ext cx="1971773" cy="777025"/>
          </a:xfrm>
        </p:spPr>
        <p:txBody>
          <a:bodyPr/>
          <a:lstStyle/>
          <a:p>
            <a:pPr>
              <a:defRPr/>
            </a:pPr>
            <a:r>
              <a:rPr lang="ru-RU"/>
              <a:t>Цель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2"/>
          </p:nvPr>
        </p:nvSpPr>
        <p:spPr bwMode="auto">
          <a:xfrm>
            <a:off x="585898" y="2379663"/>
            <a:ext cx="5172172" cy="3822354"/>
          </a:xfrm>
        </p:spPr>
        <p:txBody>
          <a:bodyPr numCol="1"/>
          <a:lstStyle/>
          <a:p>
            <a:pPr algn="just">
              <a:defRPr/>
            </a:pPr>
            <a:r>
              <a:rPr lang="ru-RU" sz="1800">
                <a:latin typeface="HSE Sans"/>
                <a:ea typeface="Calibri"/>
                <a:cs typeface="Times New Roman"/>
              </a:rPr>
              <a:t>Разработать </a:t>
            </a:r>
            <a:r>
              <a:rPr lang="en-US" sz="1800">
                <a:latin typeface="HSE Sans"/>
                <a:ea typeface="Calibri"/>
                <a:cs typeface="Times New Roman"/>
              </a:rPr>
              <a:t>Android</a:t>
            </a:r>
            <a:r>
              <a:rPr lang="ru-RU" sz="1800">
                <a:latin typeface="HSE Sans"/>
                <a:ea typeface="Calibri"/>
                <a:cs typeface="Times New Roman"/>
              </a:rPr>
              <a:t>-приложение для проведения мозгового штурма, которое позволит пользователям организовать и проводить сессии с использованием различных техник генерации идей.</a:t>
            </a:r>
            <a:endParaRPr lang="ru-RU" sz="1800">
              <a:latin typeface="Times New Roman"/>
              <a:ea typeface="Calibri"/>
              <a:cs typeface="Times New Roman"/>
            </a:endParaRPr>
          </a:p>
          <a:p>
            <a:pPr>
              <a:defRPr/>
            </a:pPr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Цель и задачи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7" name="Заголовок 3"/>
          <p:cNvSpPr txBox="1"/>
          <p:nvPr/>
        </p:nvSpPr>
        <p:spPr bwMode="auto">
          <a:xfrm>
            <a:off x="6309055" y="1447790"/>
            <a:ext cx="1971773" cy="777025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914400">
              <a:lnSpc>
                <a:spcPct val="100000"/>
              </a:lnSpc>
              <a:spcBef>
                <a:spcPts val="0"/>
              </a:spcBef>
              <a:buNone/>
              <a:defRPr sz="2400" b="0" i="0">
                <a:solidFill>
                  <a:schemeClr val="tx1"/>
                </a:solidFill>
                <a:latin typeface="HSE Sans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/>
              <a:t>Задачи</a:t>
            </a:r>
            <a:endParaRPr/>
          </a:p>
        </p:txBody>
      </p:sp>
      <p:sp>
        <p:nvSpPr>
          <p:cNvPr id="8" name="Текст 4"/>
          <p:cNvSpPr txBox="1"/>
          <p:nvPr/>
        </p:nvSpPr>
        <p:spPr bwMode="auto">
          <a:xfrm>
            <a:off x="6259892" y="2379663"/>
            <a:ext cx="5172172" cy="3822354"/>
          </a:xfrm>
          <a:prstGeom prst="rect">
            <a:avLst/>
          </a:prstGeom>
        </p:spPr>
        <p:txBody>
          <a:bodyPr vert="horz" lIns="0" tIns="0" rIns="0" bIns="45720" numCol="1" spcCol="252000" rtlCol="0">
            <a:noAutofit/>
          </a:bodyPr>
          <a:lstStyle>
            <a:lvl1pPr marL="0" marR="0" indent="0" algn="l" defTabSz="9144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  <a:ea typeface="+mn-ea"/>
                <a:cs typeface="+mn-cs"/>
              </a:defRPr>
            </a:lvl1pPr>
            <a:lvl2pPr marL="457200" indent="0" algn="l" defTabSz="914400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  <a:ea typeface="+mn-ea"/>
                <a:cs typeface="+mn-cs"/>
              </a:defRPr>
            </a:lvl2pPr>
            <a:lvl3pPr marL="914400" indent="0" algn="l" defTabSz="914400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  <a:ea typeface="+mn-ea"/>
                <a:cs typeface="+mn-cs"/>
              </a:defRPr>
            </a:lvl3pPr>
            <a:lvl4pPr marL="1371600" indent="0" algn="l" defTabSz="914400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  <a:ea typeface="+mn-ea"/>
                <a:cs typeface="+mn-cs"/>
              </a:defRPr>
            </a:lvl4pPr>
            <a:lvl5pPr marL="1828800" indent="0" algn="l" defTabSz="914400">
              <a:lnSpc>
                <a:spcPct val="100000"/>
              </a:lnSpc>
              <a:spcBef>
                <a:spcPts val="1000"/>
              </a:spcBef>
              <a:buFont typeface="Arial"/>
              <a:buNone/>
              <a:defRPr sz="1300" b="0" i="0">
                <a:solidFill>
                  <a:srgbClr val="0E2D69"/>
                </a:solidFill>
                <a:latin typeface="HSE Sans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/>
              <a:buChar char="•"/>
              <a:defRPr/>
            </a:pPr>
            <a:r>
              <a:rPr lang="ru-RU" sz="1800">
                <a:latin typeface="HSE Sans"/>
                <a:ea typeface="Calibri"/>
                <a:cs typeface="Times New Roman"/>
              </a:rPr>
              <a:t>Изучить существующие методики мозгового штурма и реализовать несколько из них</a:t>
            </a:r>
            <a:endParaRPr/>
          </a:p>
          <a:p>
            <a:pPr marL="285750" indent="-285750" algn="just">
              <a:buFont typeface="Arial"/>
              <a:buChar char="•"/>
              <a:defRPr/>
            </a:pPr>
            <a:r>
              <a:rPr lang="ru-RU" sz="1800">
                <a:latin typeface="HSE Sans"/>
                <a:ea typeface="Calibri"/>
                <a:cs typeface="Times New Roman"/>
              </a:rPr>
              <a:t>Провести сравнительный анализ</a:t>
            </a:r>
            <a:endParaRPr/>
          </a:p>
          <a:p>
            <a:pPr marL="285750" indent="-285750" algn="just">
              <a:buFont typeface="Arial"/>
              <a:buChar char="•"/>
              <a:defRPr/>
            </a:pPr>
            <a:r>
              <a:rPr lang="ru-RU" sz="1800">
                <a:latin typeface="HSE Sans"/>
                <a:ea typeface="Calibri"/>
                <a:cs typeface="Times New Roman"/>
              </a:rPr>
              <a:t>Разработать серверную часть приложения</a:t>
            </a:r>
            <a:endParaRPr/>
          </a:p>
          <a:p>
            <a:pPr marL="285750" indent="-285750" algn="just">
              <a:buFont typeface="Arial"/>
              <a:buChar char="•"/>
              <a:defRPr/>
            </a:pPr>
            <a:r>
              <a:rPr lang="ru-RU" sz="1800">
                <a:latin typeface="HSE Sans"/>
                <a:ea typeface="Calibri"/>
                <a:cs typeface="Times New Roman"/>
              </a:rPr>
              <a:t>Разработать клиентскую часть приложения для </a:t>
            </a:r>
            <a:r>
              <a:rPr lang="en-US" sz="1800">
                <a:latin typeface="HSE Sans"/>
                <a:ea typeface="Calibri"/>
                <a:cs typeface="Times New Roman"/>
              </a:rPr>
              <a:t>Android</a:t>
            </a:r>
            <a:endParaRPr lang="ru-RU" sz="1800">
              <a:latin typeface="HSE Sans"/>
              <a:ea typeface="Calibri"/>
              <a:cs typeface="Times New Roman"/>
            </a:endParaRPr>
          </a:p>
          <a:p>
            <a:pPr marL="285750" indent="-285750" algn="just">
              <a:buFont typeface="Arial"/>
              <a:buChar char="•"/>
              <a:defRPr/>
            </a:pPr>
            <a:r>
              <a:rPr lang="ru-RU" sz="1800">
                <a:latin typeface="HSE Sans"/>
                <a:ea typeface="Calibri"/>
                <a:cs typeface="Times New Roman"/>
              </a:rPr>
              <a:t>Обеспечить их корректное взаимодействие </a:t>
            </a:r>
            <a:endParaRPr lang="en-US" sz="1800">
              <a:latin typeface="HSE Sans"/>
              <a:ea typeface="Calibri"/>
              <a:cs typeface="Times New Roman"/>
            </a:endParaRPr>
          </a:p>
          <a:p>
            <a:pPr marL="285750" indent="-285750" algn="just">
              <a:buFont typeface="Arial"/>
              <a:buChar char="•"/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Департамент программной инженерии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Android-</a:t>
            </a:r>
            <a:r>
              <a:rPr lang="ru-RU"/>
              <a:t>приложение для мозгового штурма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Анализ существующих решений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Сравнительный анализ</a:t>
            </a:r>
            <a:r>
              <a:rPr lang="en-US"/>
              <a:t> (</a:t>
            </a:r>
            <a:r>
              <a:rPr lang="ru-RU"/>
              <a:t>полный представлен в ТЗ)</a:t>
            </a:r>
            <a:endParaRPr/>
          </a:p>
        </p:txBody>
      </p:sp>
      <p:graphicFrame>
        <p:nvGraphicFramePr>
          <p:cNvPr id="8" name="Table 2"/>
          <p:cNvGraphicFramePr>
            <a:graphicFrameLocks xmlns:a="http://schemas.openxmlformats.org/drawingml/2006/main" noGrp="1"/>
          </p:cNvGraphicFramePr>
          <p:nvPr/>
        </p:nvGraphicFramePr>
        <p:xfrm>
          <a:off x="585771" y="1857414"/>
          <a:ext cx="11058081" cy="4612966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3159451"/>
                <a:gridCol w="1579726"/>
                <a:gridCol w="1579726"/>
                <a:gridCol w="1579726"/>
                <a:gridCol w="1579726"/>
                <a:gridCol w="1579726"/>
              </a:tblGrid>
              <a:tr h="598670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300" b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HSE Sans"/>
                        </a:rPr>
                        <a:t>Критерий</a:t>
                      </a:r>
                      <a:endParaRPr sz="1300" b="0">
                        <a:ln>
                          <a:noFill/>
                        </a:ln>
                        <a:solidFill>
                          <a:schemeClr val="bg1"/>
                        </a:solidFill>
                        <a:latin typeface="HSE Sans"/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A0D3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300" b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HSE Sans"/>
                        </a:rPr>
                        <a:t>StormMaster</a:t>
                      </a:r>
                      <a:endParaRPr sz="1300" b="0">
                        <a:ln>
                          <a:noFill/>
                        </a:ln>
                        <a:solidFill>
                          <a:schemeClr val="bg1"/>
                        </a:solidFill>
                        <a:latin typeface="HSE Sans"/>
                      </a:endParaRPr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A0D3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300" b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HSE Sans"/>
                        </a:rPr>
                        <a:t>Miro</a:t>
                      </a:r>
                      <a:endParaRPr sz="1300" b="0">
                        <a:ln>
                          <a:noFill/>
                        </a:ln>
                        <a:solidFill>
                          <a:schemeClr val="bg1"/>
                        </a:solidFill>
                        <a:latin typeface="HSE Sans"/>
                      </a:endParaRPr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A0D3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 b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HSE Sans"/>
                        </a:rPr>
                        <a:t>MindMeiste</a:t>
                      </a:r>
                      <a:r>
                        <a:rPr lang="en-US" sz="1300" b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HSE Sans"/>
                        </a:rPr>
                        <a:t>r</a:t>
                      </a:r>
                      <a:endParaRPr sz="1300" b="0">
                        <a:ln>
                          <a:noFill/>
                        </a:ln>
                        <a:solidFill>
                          <a:schemeClr val="bg1"/>
                        </a:solidFill>
                        <a:latin typeface="HSE Sans"/>
                      </a:endParaRPr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A0D3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300" b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HSE Sans"/>
                        </a:rPr>
                        <a:t>StormBoard</a:t>
                      </a:r>
                      <a:endParaRPr sz="1300" b="0">
                        <a:ln>
                          <a:noFill/>
                        </a:ln>
                        <a:solidFill>
                          <a:schemeClr val="bg1"/>
                        </a:solidFill>
                        <a:latin typeface="HSE Sans"/>
                      </a:endParaRPr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A0D3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300" b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HSE Sans"/>
                        </a:rPr>
                        <a:t>EdrawMind</a:t>
                      </a:r>
                      <a:endParaRPr sz="1300" b="0">
                        <a:ln>
                          <a:noFill/>
                        </a:ln>
                        <a:solidFill>
                          <a:schemeClr val="bg1"/>
                        </a:solidFill>
                        <a:latin typeface="HSE Sans"/>
                      </a:endParaRPr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12700" algn="ctr">
                      <a:noFill/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A0D3"/>
                    </a:solidFill>
                  </a:tcPr>
                </a:tc>
              </a:tr>
              <a:tr h="358236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300" b="0">
                          <a:ln>
                            <a:noFill/>
                          </a:ln>
                          <a:solidFill>
                            <a:srgbClr val="102D69"/>
                          </a:solidFill>
                          <a:latin typeface="HSE Sans"/>
                        </a:rPr>
                        <a:t>Сохранения истории сессий</a:t>
                      </a:r>
                      <a:endParaRPr sz="130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12700" algn="ctr">
                      <a:noFill/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</a:tr>
              <a:tr h="369166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300" b="0">
                          <a:ln>
                            <a:noFill/>
                          </a:ln>
                          <a:solidFill>
                            <a:srgbClr val="102D69"/>
                          </a:solidFill>
                          <a:latin typeface="HSE Sans"/>
                        </a:rPr>
                        <a:t>Чат для участников в реальном времени</a:t>
                      </a:r>
                      <a:endParaRPr sz="130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sz="1300" b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a:rPr>
                        <a:t>❎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 b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a:rPr>
                        <a:t>❎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 b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a:rPr>
                        <a:t>❎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12700" algn="ctr">
                      <a:noFill/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</a:tr>
              <a:tr h="598670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300" b="0">
                          <a:ln>
                            <a:noFill/>
                          </a:ln>
                          <a:solidFill>
                            <a:srgbClr val="102D69"/>
                          </a:solidFill>
                          <a:latin typeface="HSE Sans"/>
                        </a:rPr>
                        <a:t>Возможность голосовать за понравившиеся идеи</a:t>
                      </a:r>
                      <a:endParaRPr sz="1300" b="0">
                        <a:ln>
                          <a:noFill/>
                        </a:ln>
                        <a:solidFill>
                          <a:srgbClr val="102D69"/>
                        </a:solidFill>
                        <a:latin typeface="HSE Sans"/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 b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a:rPr>
                        <a:t>❎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 b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a:rPr>
                        <a:t>❎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</a:rPr>
                        <a:t>✅</a:t>
                      </a:r>
                      <a:endParaRPr/>
                    </a:p>
                    <a:p>
                      <a:pPr algn="ctr">
                        <a:defRPr/>
                      </a:pPr>
                      <a:endParaRPr sz="130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 b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a:rPr>
                        <a:t>❎</a:t>
                      </a:r>
                      <a:endParaRPr/>
                    </a:p>
                    <a:p>
                      <a:pPr algn="ctr">
                        <a:defRPr/>
                      </a:pPr>
                      <a:endParaRPr sz="130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12700" algn="ctr">
                      <a:noFill/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</a:tr>
              <a:tr h="598670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300" b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HSE Sans"/>
                        </a:rPr>
                        <a:t>Автоматизация процесса проведения мозгового штурма</a:t>
                      </a:r>
                      <a:endParaRPr/>
                    </a:p>
                  </a:txBody>
                  <a:tcPr>
                    <a:lnL w="12700" algn="ctr">
                      <a:noFill/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4EBA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4EBA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 b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</a:rPr>
                        <a:t>❎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4EBA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 b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</a:rPr>
                        <a:t>❎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4EBA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 b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</a:rPr>
                        <a:t>❎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4EBA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 b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</a:rPr>
                        <a:t>❎</a:t>
                      </a:r>
                      <a:endParaRPr/>
                    </a:p>
                    <a:p>
                      <a:pPr algn="ctr">
                        <a:defRPr/>
                      </a:pPr>
                      <a:endParaRPr sz="1300" b="1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HSE Sans"/>
                      </a:endParaRPr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12700" algn="ctr">
                      <a:noFill/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4EBA"/>
                    </a:solidFill>
                  </a:tcPr>
                </a:tc>
              </a:tr>
              <a:tr h="598670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300" b="0">
                          <a:ln>
                            <a:noFill/>
                          </a:ln>
                          <a:solidFill>
                            <a:srgbClr val="102D69"/>
                          </a:solidFill>
                          <a:latin typeface="HSE Sans"/>
                        </a:rPr>
                        <a:t>Возможность формирования текстового отчета</a:t>
                      </a:r>
                      <a:endParaRPr/>
                    </a:p>
                  </a:txBody>
                  <a:tcPr>
                    <a:lnL w="12700" algn="ctr">
                      <a:noFill/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 b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a:rPr>
                        <a:t>❎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  <a:p>
                      <a:pPr algn="ctr">
                        <a:defRPr/>
                      </a:pPr>
                      <a:endParaRPr sz="1300" b="1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latin typeface="HSE Sans"/>
                      </a:endParaRPr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  <a:p>
                      <a:pPr algn="ctr">
                        <a:defRPr/>
                      </a:pPr>
                      <a:endParaRPr sz="1300" b="1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latin typeface="HSE Sans"/>
                      </a:endParaRPr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12700" algn="ctr">
                      <a:noFill/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</a:tr>
              <a:tr h="293544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300" b="0">
                          <a:ln>
                            <a:noFill/>
                          </a:ln>
                          <a:solidFill>
                            <a:srgbClr val="102D69"/>
                          </a:solidFill>
                          <a:latin typeface="HSE Sans"/>
                        </a:rPr>
                        <a:t>Экспорт в </a:t>
                      </a:r>
                      <a:r>
                        <a:rPr lang="en-US" sz="1300" b="0">
                          <a:ln>
                            <a:noFill/>
                          </a:ln>
                          <a:solidFill>
                            <a:srgbClr val="102D69"/>
                          </a:solidFill>
                          <a:latin typeface="HSE Sans"/>
                        </a:rPr>
                        <a:t>PDF</a:t>
                      </a:r>
                      <a:endParaRPr lang="ru-RU" sz="1300" b="0">
                        <a:ln>
                          <a:noFill/>
                        </a:ln>
                        <a:solidFill>
                          <a:srgbClr val="102D69"/>
                        </a:solidFill>
                        <a:latin typeface="HSE Sans"/>
                      </a:endParaRPr>
                    </a:p>
                  </a:txBody>
                  <a:tcPr>
                    <a:lnL w="12700" algn="ctr">
                      <a:noFill/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12700" algn="ctr">
                      <a:noFill/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</a:tr>
              <a:tr h="598670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300" b="0">
                          <a:ln>
                            <a:noFill/>
                          </a:ln>
                          <a:solidFill>
                            <a:srgbClr val="102D69"/>
                          </a:solidFill>
                          <a:latin typeface="HSE Sans"/>
                        </a:rPr>
                        <a:t>Работа в режиме оффлайн (просмотр уже созданных материалов)</a:t>
                      </a:r>
                      <a:endParaRPr/>
                    </a:p>
                  </a:txBody>
                  <a:tcPr>
                    <a:lnL w="12700" algn="ctr">
                      <a:noFill/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 b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a:rPr>
                        <a:t>❎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 b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</a:rPr>
                        <a:t>❎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rgbClr val="0E2D69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12700" algn="ctr">
                      <a:noFill/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noFill/>
                  </a:tcPr>
                </a:tc>
              </a:tr>
              <a:tr h="598670"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300" b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HSE Sans"/>
                        </a:rPr>
                        <a:t>Наличие визуальных инструментов (досок, схем)</a:t>
                      </a:r>
                      <a:endParaRPr/>
                    </a:p>
                  </a:txBody>
                  <a:tcPr>
                    <a:lnL w="12700" algn="ctr">
                      <a:noFill/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4EBA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 b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</a:rPr>
                        <a:t>❎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4EBA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4EBA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4EBA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3175" algn="ctr">
                      <a:solidFill>
                        <a:schemeClr val="bg1"/>
                      </a:solidFill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4EBA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sz="130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HSE Sans"/>
                        </a:rPr>
                        <a:t>✅</a:t>
                      </a:r>
                      <a:endParaRPr/>
                    </a:p>
                  </a:txBody>
                  <a:tcPr>
                    <a:lnL w="3175" algn="ctr">
                      <a:solidFill>
                        <a:schemeClr val="bg1"/>
                      </a:solidFill>
                    </a:lnL>
                    <a:lnR w="12700" algn="ctr">
                      <a:noFill/>
                    </a:lnR>
                    <a:lnT w="9525" algn="ctr">
                      <a:solidFill>
                        <a:schemeClr val="bg1">
                          <a:lumMod val="75000"/>
                        </a:schemeClr>
                      </a:solidFill>
                    </a:lnT>
                    <a:lnB w="9525" algn="ctr">
                      <a:solidFill>
                        <a:schemeClr val="bg1">
                          <a:lumMod val="75000"/>
                        </a:schemeClr>
                      </a:solidFill>
                    </a:lnB>
                    <a:solidFill>
                      <a:srgbClr val="7D4EB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Департамент программной инженерии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Android-</a:t>
            </a:r>
            <a:r>
              <a:rPr lang="ru-RU"/>
              <a:t>приложение для мозгового штурма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Функциональные требования.</a:t>
            </a:r>
            <a:endParaRPr/>
          </a:p>
          <a:p>
            <a:pPr>
              <a:defRPr/>
            </a:pPr>
            <a:r>
              <a:rPr lang="ru-RU"/>
              <a:t>Серверная часть</a:t>
            </a:r>
            <a:endParaRPr/>
          </a:p>
        </p:txBody>
      </p:sp>
      <p:sp>
        <p:nvSpPr>
          <p:cNvPr id="7" name="Заголовок 2"/>
          <p:cNvSpPr txBox="1"/>
          <p:nvPr/>
        </p:nvSpPr>
        <p:spPr bwMode="auto">
          <a:xfrm>
            <a:off x="585898" y="1282138"/>
            <a:ext cx="5245560" cy="777025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400">
                <a:latin typeface="HSE Sans"/>
              </a:rPr>
              <a:t>Серверная часть</a:t>
            </a:r>
            <a:endParaRPr/>
          </a:p>
        </p:txBody>
      </p:sp>
      <p:sp>
        <p:nvSpPr>
          <p:cNvPr id="8" name="Текст 3"/>
          <p:cNvSpPr txBox="1"/>
          <p:nvPr/>
        </p:nvSpPr>
        <p:spPr bwMode="auto">
          <a:xfrm>
            <a:off x="571839" y="2059162"/>
            <a:ext cx="5774647" cy="294353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ru-RU" sz="1600">
                <a:latin typeface="HSE Sans"/>
              </a:rPr>
              <a:t>Авторизация и регистрация пользователей</a:t>
            </a:r>
            <a:endParaRPr/>
          </a:p>
          <a:p>
            <a:pPr>
              <a:lnSpc>
                <a:spcPct val="110000"/>
              </a:lnSpc>
              <a:defRPr/>
            </a:pPr>
            <a:r>
              <a:rPr lang="ru-RU" sz="1600">
                <a:latin typeface="HSE Sans"/>
              </a:rPr>
              <a:t>Создание «комнат» для проведения мозгового штурма и возможность присоединения к ним с различными видами мозгового штурма</a:t>
            </a:r>
            <a:endParaRPr/>
          </a:p>
          <a:p>
            <a:pPr>
              <a:lnSpc>
                <a:spcPct val="110000"/>
              </a:lnSpc>
              <a:defRPr/>
            </a:pPr>
            <a:r>
              <a:rPr lang="ru-RU" sz="1600">
                <a:latin typeface="HSE Sans"/>
              </a:rPr>
              <a:t>Возможность обмениваться сообщениями и другой информацией в реальном времени между пользователями</a:t>
            </a:r>
            <a:endParaRPr/>
          </a:p>
          <a:p>
            <a:pPr>
              <a:lnSpc>
                <a:spcPct val="110000"/>
              </a:lnSpc>
              <a:defRPr/>
            </a:pPr>
            <a:r>
              <a:rPr lang="ru-RU" sz="1600">
                <a:latin typeface="HSE Sans"/>
              </a:rPr>
              <a:t>Хранение информации о уже завершенных мозговых штурмах пользователей</a:t>
            </a:r>
            <a:endParaRPr/>
          </a:p>
          <a:p>
            <a:pPr>
              <a:lnSpc>
                <a:spcPct val="110000"/>
              </a:lnSpc>
              <a:defRPr/>
            </a:pPr>
            <a:r>
              <a:rPr lang="ru-RU" sz="1600">
                <a:latin typeface="HSE Sans"/>
              </a:rPr>
              <a:t>Валидация запросов пользователей</a:t>
            </a:r>
            <a:endParaRPr/>
          </a:p>
          <a:p>
            <a:pPr>
              <a:lnSpc>
                <a:spcPct val="110000"/>
              </a:lnSpc>
              <a:defRPr/>
            </a:pPr>
            <a:endParaRPr lang="ru-RU" sz="1600">
              <a:latin typeface="HSE Sans"/>
            </a:endParaRPr>
          </a:p>
          <a:p>
            <a:pPr marL="0" indent="0">
              <a:lnSpc>
                <a:spcPct val="110000"/>
              </a:lnSpc>
              <a:buNone/>
              <a:defRPr/>
            </a:pPr>
            <a:endParaRPr lang="ru-RU">
              <a:latin typeface="HSE Sans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/>
          <a:srcRect l="23044" t="0" r="23858" b="0"/>
          <a:stretch/>
        </p:blipFill>
        <p:spPr bwMode="auto">
          <a:xfrm>
            <a:off x="8328221" y="2854548"/>
            <a:ext cx="1230036" cy="1158273"/>
          </a:xfrm>
          <a:prstGeom prst="rect">
            <a:avLst/>
          </a:prstGeom>
          <a:noFill/>
        </p:spPr>
      </p:pic>
      <p:pic>
        <p:nvPicPr>
          <p:cNvPr id="1034" name="Picture 10" descr="Picture background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0113145" y="2815439"/>
            <a:ext cx="1190764" cy="1192697"/>
          </a:xfrm>
          <a:prstGeom prst="rect">
            <a:avLst/>
          </a:prstGeom>
          <a:noFill/>
        </p:spPr>
      </p:pic>
      <p:pic>
        <p:nvPicPr>
          <p:cNvPr id="1036" name="Picture 12" descr="Picture background"/>
          <p:cNvPicPr>
            <a:picLocks noChangeAspect="1" noChangeArrowheads="1"/>
          </p:cNvPicPr>
          <p:nvPr/>
        </p:nvPicPr>
        <p:blipFill>
          <a:blip r:embed="rId4"/>
          <a:srcRect l="23696" t="0" r="23152" b="0"/>
          <a:stretch/>
        </p:blipFill>
        <p:spPr bwMode="auto">
          <a:xfrm>
            <a:off x="6476794" y="2851880"/>
            <a:ext cx="1296539" cy="121964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 bwMode="auto">
          <a:xfrm>
            <a:off x="7847116" y="3139085"/>
            <a:ext cx="40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US" sz="3200">
                <a:latin typeface="HSE Sans Black"/>
              </a:rPr>
              <a:t>+</a:t>
            </a:r>
            <a:endParaRPr lang="ru-RU" sz="3200">
              <a:latin typeface="HSE Sans Black"/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9632040" y="3139085"/>
            <a:ext cx="40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US" sz="3200">
                <a:latin typeface="HSE Sans Black"/>
              </a:rPr>
              <a:t>+</a:t>
            </a:r>
            <a:endParaRPr lang="ru-RU" sz="3200">
              <a:latin typeface="HSE Sans Blac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Департамент программной инженерии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Android-</a:t>
            </a:r>
            <a:r>
              <a:rPr lang="ru-RU"/>
              <a:t>приложение для мозгового штурма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Функциональные требования.</a:t>
            </a:r>
            <a:endParaRPr/>
          </a:p>
          <a:p>
            <a:pPr>
              <a:defRPr/>
            </a:pPr>
            <a:r>
              <a:rPr lang="ru-RU"/>
              <a:t>Серверная часть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392788" y="2085724"/>
            <a:ext cx="6269126" cy="3139507"/>
          </a:xfrm>
          <a:prstGeom prst="rect">
            <a:avLst/>
          </a:prstGeom>
        </p:spPr>
      </p:pic>
      <p:sp>
        <p:nvSpPr>
          <p:cNvPr id="11" name="Заголовок 3"/>
          <p:cNvSpPr txBox="1"/>
          <p:nvPr/>
        </p:nvSpPr>
        <p:spPr bwMode="auto">
          <a:xfrm>
            <a:off x="585897" y="1447790"/>
            <a:ext cx="4018386" cy="777025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400">
                <a:solidFill>
                  <a:srgbClr val="0F2C68"/>
                </a:solidFill>
                <a:latin typeface="HSE Sans"/>
              </a:rPr>
              <a:t>Документация</a:t>
            </a:r>
            <a:r>
              <a:rPr lang="ru-RU" sz="2400">
                <a:latin typeface="HSE Sans"/>
              </a:rPr>
              <a:t> </a:t>
            </a:r>
            <a:r>
              <a:rPr lang="en-US" sz="2400">
                <a:latin typeface="HSE Sans"/>
              </a:rPr>
              <a:t>API</a:t>
            </a:r>
            <a:r>
              <a:rPr lang="ru-RU" sz="2400">
                <a:latin typeface="HSE Sans"/>
              </a:rPr>
              <a:t> запросов</a:t>
            </a:r>
            <a:endParaRPr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27651" y="2085724"/>
            <a:ext cx="3324486" cy="33244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Департамент программной инженерии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Android-</a:t>
            </a:r>
            <a:r>
              <a:rPr lang="ru-RU"/>
              <a:t>приложение для мозгового штурма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Функциональные требования.</a:t>
            </a:r>
            <a:endParaRPr/>
          </a:p>
          <a:p>
            <a:pPr>
              <a:defRPr/>
            </a:pPr>
            <a:r>
              <a:rPr lang="ru-RU"/>
              <a:t>Клиентская часть</a:t>
            </a:r>
            <a:endParaRPr/>
          </a:p>
        </p:txBody>
      </p:sp>
      <p:sp>
        <p:nvSpPr>
          <p:cNvPr id="56" name="Полилиния: фигура 55"/>
          <p:cNvSpPr/>
          <p:nvPr/>
        </p:nvSpPr>
        <p:spPr bwMode="auto">
          <a:xfrm rot="20222866">
            <a:off x="6537023" y="3354118"/>
            <a:ext cx="1580402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1580402" y="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7" name="Полилиния: фигура 56"/>
          <p:cNvSpPr/>
          <p:nvPr/>
        </p:nvSpPr>
        <p:spPr bwMode="auto">
          <a:xfrm rot="9349997">
            <a:off x="4373255" y="4467495"/>
            <a:ext cx="780439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780439" y="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8" name="Полилиния: фигура 57"/>
          <p:cNvSpPr/>
          <p:nvPr/>
        </p:nvSpPr>
        <p:spPr bwMode="auto">
          <a:xfrm rot="1142757">
            <a:off x="6564914" y="4437809"/>
            <a:ext cx="1266570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1266570" y="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9" name="Полилиния: фигура 58"/>
          <p:cNvSpPr/>
          <p:nvPr/>
        </p:nvSpPr>
        <p:spPr bwMode="auto">
          <a:xfrm rot="12300592">
            <a:off x="3855097" y="3350001"/>
            <a:ext cx="1326591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1326591" y="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0" name="Полилиния: фигура 59"/>
          <p:cNvSpPr/>
          <p:nvPr/>
        </p:nvSpPr>
        <p:spPr bwMode="auto">
          <a:xfrm>
            <a:off x="5119495" y="3291978"/>
            <a:ext cx="1480088" cy="1367380"/>
          </a:xfrm>
          <a:custGeom>
            <a:avLst/>
            <a:gdLst>
              <a:gd name="connsiteX0" fmla="*/ 0 w 1480088"/>
              <a:gd name="connsiteY0" fmla="*/ 683690 h 1367380"/>
              <a:gd name="connsiteX1" fmla="*/ 740044 w 1480088"/>
              <a:gd name="connsiteY1" fmla="*/ 0 h 1367380"/>
              <a:gd name="connsiteX2" fmla="*/ 1480088 w 1480088"/>
              <a:gd name="connsiteY2" fmla="*/ 683690 h 1367380"/>
              <a:gd name="connsiteX3" fmla="*/ 740044 w 1480088"/>
              <a:gd name="connsiteY3" fmla="*/ 1367380 h 1367380"/>
              <a:gd name="connsiteX4" fmla="*/ 0 w 1480088"/>
              <a:gd name="connsiteY4" fmla="*/ 683690 h 1367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0088" h="1367380" fill="norm" stroke="1" extrusionOk="0">
                <a:moveTo>
                  <a:pt x="0" y="683690"/>
                </a:moveTo>
                <a:cubicBezTo>
                  <a:pt x="0" y="306098"/>
                  <a:pt x="331329" y="0"/>
                  <a:pt x="740044" y="0"/>
                </a:cubicBezTo>
                <a:cubicBezTo>
                  <a:pt x="1148759" y="0"/>
                  <a:pt x="1480088" y="306098"/>
                  <a:pt x="1480088" y="683690"/>
                </a:cubicBezTo>
                <a:cubicBezTo>
                  <a:pt x="1480088" y="1061282"/>
                  <a:pt x="1148759" y="1367380"/>
                  <a:pt x="740044" y="1367380"/>
                </a:cubicBezTo>
                <a:cubicBezTo>
                  <a:pt x="331329" y="1367380"/>
                  <a:pt x="0" y="1061282"/>
                  <a:pt x="0" y="683690"/>
                </a:cubicBezTo>
                <a:close/>
              </a:path>
            </a:pathLst>
          </a:custGeom>
          <a:solidFill>
            <a:srgbClr val="7D4EBA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252314" tIns="235808" rIns="252314" bIns="235808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400">
                <a:solidFill>
                  <a:schemeClr val="bg1"/>
                </a:solidFill>
                <a:latin typeface="HSE Sans"/>
              </a:rPr>
              <a:t>StormMaster</a:t>
            </a:r>
            <a:endParaRPr lang="ru-RU" sz="1200">
              <a:solidFill>
                <a:schemeClr val="bg1"/>
              </a:solidFill>
              <a:latin typeface="HSE Sans"/>
            </a:endParaRPr>
          </a:p>
        </p:txBody>
      </p:sp>
      <p:sp>
        <p:nvSpPr>
          <p:cNvPr id="61" name="Полилиния: фигура 60"/>
          <p:cNvSpPr/>
          <p:nvPr/>
        </p:nvSpPr>
        <p:spPr bwMode="auto">
          <a:xfrm>
            <a:off x="2995259" y="2521975"/>
            <a:ext cx="922031" cy="665060"/>
          </a:xfrm>
          <a:custGeom>
            <a:avLst/>
            <a:gdLst>
              <a:gd name="connsiteX0" fmla="*/ 0 w 922031"/>
              <a:gd name="connsiteY0" fmla="*/ 110846 h 665060"/>
              <a:gd name="connsiteX1" fmla="*/ 110846 w 922031"/>
              <a:gd name="connsiteY1" fmla="*/ 0 h 665060"/>
              <a:gd name="connsiteX2" fmla="*/ 811185 w 922031"/>
              <a:gd name="connsiteY2" fmla="*/ 0 h 665060"/>
              <a:gd name="connsiteX3" fmla="*/ 922031 w 922031"/>
              <a:gd name="connsiteY3" fmla="*/ 110846 h 665060"/>
              <a:gd name="connsiteX4" fmla="*/ 922031 w 922031"/>
              <a:gd name="connsiteY4" fmla="*/ 554214 h 665060"/>
              <a:gd name="connsiteX5" fmla="*/ 811185 w 922031"/>
              <a:gd name="connsiteY5" fmla="*/ 665060 h 665060"/>
              <a:gd name="connsiteX6" fmla="*/ 110846 w 922031"/>
              <a:gd name="connsiteY6" fmla="*/ 665060 h 665060"/>
              <a:gd name="connsiteX7" fmla="*/ 0 w 922031"/>
              <a:gd name="connsiteY7" fmla="*/ 554214 h 665060"/>
              <a:gd name="connsiteX8" fmla="*/ 0 w 922031"/>
              <a:gd name="connsiteY8" fmla="*/ 110846 h 665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2031" h="665060" fill="norm" stroke="1" extrusionOk="0">
                <a:moveTo>
                  <a:pt x="0" y="110846"/>
                </a:moveTo>
                <a:cubicBezTo>
                  <a:pt x="0" y="49627"/>
                  <a:pt x="49627" y="0"/>
                  <a:pt x="110846" y="0"/>
                </a:cubicBezTo>
                <a:lnTo>
                  <a:pt x="811185" y="0"/>
                </a:lnTo>
                <a:cubicBezTo>
                  <a:pt x="872404" y="0"/>
                  <a:pt x="922031" y="49627"/>
                  <a:pt x="922031" y="110846"/>
                </a:cubicBezTo>
                <a:lnTo>
                  <a:pt x="922031" y="554214"/>
                </a:lnTo>
                <a:cubicBezTo>
                  <a:pt x="922031" y="615433"/>
                  <a:pt x="872404" y="665060"/>
                  <a:pt x="811185" y="665060"/>
                </a:cubicBezTo>
                <a:lnTo>
                  <a:pt x="110846" y="665060"/>
                </a:lnTo>
                <a:cubicBezTo>
                  <a:pt x="49627" y="665060"/>
                  <a:pt x="0" y="615433"/>
                  <a:pt x="0" y="554214"/>
                </a:cubicBezTo>
                <a:lnTo>
                  <a:pt x="0" y="110846"/>
                </a:lnTo>
                <a:close/>
              </a:path>
            </a:pathLst>
          </a:custGeom>
          <a:solidFill>
            <a:srgbClr val="E61F3D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866" tIns="57866" rIns="57866" bIns="57866" numCol="1" spcCol="1270" anchor="ctr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000">
                <a:latin typeface="HSE Sans"/>
              </a:rPr>
              <a:t>Профиль</a:t>
            </a:r>
            <a:endParaRPr/>
          </a:p>
        </p:txBody>
      </p:sp>
      <p:sp>
        <p:nvSpPr>
          <p:cNvPr id="62" name="Полилиния: фигура 61"/>
          <p:cNvSpPr/>
          <p:nvPr/>
        </p:nvSpPr>
        <p:spPr bwMode="auto">
          <a:xfrm rot="10787548">
            <a:off x="2631421" y="2856834"/>
            <a:ext cx="363838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363838" y="0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3" name="Полилиния: фигура 62"/>
          <p:cNvSpPr/>
          <p:nvPr/>
        </p:nvSpPr>
        <p:spPr bwMode="auto">
          <a:xfrm>
            <a:off x="1709391" y="2526632"/>
            <a:ext cx="922031" cy="665060"/>
          </a:xfrm>
          <a:custGeom>
            <a:avLst/>
            <a:gdLst>
              <a:gd name="connsiteX0" fmla="*/ 0 w 922031"/>
              <a:gd name="connsiteY0" fmla="*/ 110846 h 665060"/>
              <a:gd name="connsiteX1" fmla="*/ 110846 w 922031"/>
              <a:gd name="connsiteY1" fmla="*/ 0 h 665060"/>
              <a:gd name="connsiteX2" fmla="*/ 811185 w 922031"/>
              <a:gd name="connsiteY2" fmla="*/ 0 h 665060"/>
              <a:gd name="connsiteX3" fmla="*/ 922031 w 922031"/>
              <a:gd name="connsiteY3" fmla="*/ 110846 h 665060"/>
              <a:gd name="connsiteX4" fmla="*/ 922031 w 922031"/>
              <a:gd name="connsiteY4" fmla="*/ 554214 h 665060"/>
              <a:gd name="connsiteX5" fmla="*/ 811185 w 922031"/>
              <a:gd name="connsiteY5" fmla="*/ 665060 h 665060"/>
              <a:gd name="connsiteX6" fmla="*/ 110846 w 922031"/>
              <a:gd name="connsiteY6" fmla="*/ 665060 h 665060"/>
              <a:gd name="connsiteX7" fmla="*/ 0 w 922031"/>
              <a:gd name="connsiteY7" fmla="*/ 554214 h 665060"/>
              <a:gd name="connsiteX8" fmla="*/ 0 w 922031"/>
              <a:gd name="connsiteY8" fmla="*/ 110846 h 665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2031" h="665060" fill="norm" stroke="1" extrusionOk="0">
                <a:moveTo>
                  <a:pt x="0" y="110846"/>
                </a:moveTo>
                <a:cubicBezTo>
                  <a:pt x="0" y="49627"/>
                  <a:pt x="49627" y="0"/>
                  <a:pt x="110846" y="0"/>
                </a:cubicBezTo>
                <a:lnTo>
                  <a:pt x="811185" y="0"/>
                </a:lnTo>
                <a:cubicBezTo>
                  <a:pt x="872404" y="0"/>
                  <a:pt x="922031" y="49627"/>
                  <a:pt x="922031" y="110846"/>
                </a:cubicBezTo>
                <a:lnTo>
                  <a:pt x="922031" y="554214"/>
                </a:lnTo>
                <a:cubicBezTo>
                  <a:pt x="922031" y="615433"/>
                  <a:pt x="872404" y="665060"/>
                  <a:pt x="811185" y="665060"/>
                </a:cubicBezTo>
                <a:lnTo>
                  <a:pt x="110846" y="665060"/>
                </a:lnTo>
                <a:cubicBezTo>
                  <a:pt x="49627" y="665060"/>
                  <a:pt x="0" y="615433"/>
                  <a:pt x="0" y="554214"/>
                </a:cubicBezTo>
                <a:lnTo>
                  <a:pt x="0" y="110846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57866" tIns="57866" rIns="57866" bIns="57866" numCol="1" spcCol="1270" anchor="ctr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000">
                <a:latin typeface="HSE Sans"/>
              </a:rPr>
              <a:t>Авторизация</a:t>
            </a:r>
            <a:endParaRPr/>
          </a:p>
        </p:txBody>
      </p:sp>
      <p:sp>
        <p:nvSpPr>
          <p:cNvPr id="64" name="Полилиния: фигура 63"/>
          <p:cNvSpPr/>
          <p:nvPr/>
        </p:nvSpPr>
        <p:spPr bwMode="auto">
          <a:xfrm rot="13382740">
            <a:off x="2789616" y="2399470"/>
            <a:ext cx="358945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358945" y="0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5" name="Полилиния: фигура 64"/>
          <p:cNvSpPr/>
          <p:nvPr/>
        </p:nvSpPr>
        <p:spPr bwMode="auto">
          <a:xfrm>
            <a:off x="2020887" y="1611905"/>
            <a:ext cx="922031" cy="665060"/>
          </a:xfrm>
          <a:custGeom>
            <a:avLst/>
            <a:gdLst>
              <a:gd name="connsiteX0" fmla="*/ 0 w 922031"/>
              <a:gd name="connsiteY0" fmla="*/ 110846 h 665060"/>
              <a:gd name="connsiteX1" fmla="*/ 110846 w 922031"/>
              <a:gd name="connsiteY1" fmla="*/ 0 h 665060"/>
              <a:gd name="connsiteX2" fmla="*/ 811185 w 922031"/>
              <a:gd name="connsiteY2" fmla="*/ 0 h 665060"/>
              <a:gd name="connsiteX3" fmla="*/ 922031 w 922031"/>
              <a:gd name="connsiteY3" fmla="*/ 110846 h 665060"/>
              <a:gd name="connsiteX4" fmla="*/ 922031 w 922031"/>
              <a:gd name="connsiteY4" fmla="*/ 554214 h 665060"/>
              <a:gd name="connsiteX5" fmla="*/ 811185 w 922031"/>
              <a:gd name="connsiteY5" fmla="*/ 665060 h 665060"/>
              <a:gd name="connsiteX6" fmla="*/ 110846 w 922031"/>
              <a:gd name="connsiteY6" fmla="*/ 665060 h 665060"/>
              <a:gd name="connsiteX7" fmla="*/ 0 w 922031"/>
              <a:gd name="connsiteY7" fmla="*/ 554214 h 665060"/>
              <a:gd name="connsiteX8" fmla="*/ 0 w 922031"/>
              <a:gd name="connsiteY8" fmla="*/ 110846 h 665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2031" h="665060" fill="norm" stroke="1" extrusionOk="0">
                <a:moveTo>
                  <a:pt x="0" y="110846"/>
                </a:moveTo>
                <a:cubicBezTo>
                  <a:pt x="0" y="49627"/>
                  <a:pt x="49627" y="0"/>
                  <a:pt x="110846" y="0"/>
                </a:cubicBezTo>
                <a:lnTo>
                  <a:pt x="811185" y="0"/>
                </a:lnTo>
                <a:cubicBezTo>
                  <a:pt x="872404" y="0"/>
                  <a:pt x="922031" y="49627"/>
                  <a:pt x="922031" y="110846"/>
                </a:cubicBezTo>
                <a:lnTo>
                  <a:pt x="922031" y="554214"/>
                </a:lnTo>
                <a:cubicBezTo>
                  <a:pt x="922031" y="615433"/>
                  <a:pt x="872404" y="665060"/>
                  <a:pt x="811185" y="665060"/>
                </a:cubicBezTo>
                <a:lnTo>
                  <a:pt x="110846" y="665060"/>
                </a:lnTo>
                <a:cubicBezTo>
                  <a:pt x="49627" y="665060"/>
                  <a:pt x="0" y="615433"/>
                  <a:pt x="0" y="554214"/>
                </a:cubicBezTo>
                <a:lnTo>
                  <a:pt x="0" y="110846"/>
                </a:lnTo>
                <a:close/>
              </a:path>
            </a:pathLst>
          </a:custGeom>
          <a:ln>
            <a:solidFill>
              <a:srgbClr val="0E2D69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57866" tIns="57866" rIns="57866" bIns="57866" numCol="1" spcCol="1270" anchor="ctr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000">
                <a:latin typeface="HSE Sans"/>
              </a:rPr>
              <a:t>Регистрация</a:t>
            </a:r>
            <a:endParaRPr/>
          </a:p>
        </p:txBody>
      </p:sp>
      <p:sp>
        <p:nvSpPr>
          <p:cNvPr id="66" name="Полилиния: фигура 65"/>
          <p:cNvSpPr/>
          <p:nvPr/>
        </p:nvSpPr>
        <p:spPr bwMode="auto">
          <a:xfrm rot="18805187">
            <a:off x="3715787" y="2393824"/>
            <a:ext cx="352866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352866" y="0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7" name="Полилиния: фигура 66"/>
          <p:cNvSpPr/>
          <p:nvPr/>
        </p:nvSpPr>
        <p:spPr bwMode="auto">
          <a:xfrm>
            <a:off x="3867149" y="1600614"/>
            <a:ext cx="922031" cy="665060"/>
          </a:xfrm>
          <a:custGeom>
            <a:avLst/>
            <a:gdLst>
              <a:gd name="connsiteX0" fmla="*/ 0 w 922031"/>
              <a:gd name="connsiteY0" fmla="*/ 110846 h 665060"/>
              <a:gd name="connsiteX1" fmla="*/ 110846 w 922031"/>
              <a:gd name="connsiteY1" fmla="*/ 0 h 665060"/>
              <a:gd name="connsiteX2" fmla="*/ 811185 w 922031"/>
              <a:gd name="connsiteY2" fmla="*/ 0 h 665060"/>
              <a:gd name="connsiteX3" fmla="*/ 922031 w 922031"/>
              <a:gd name="connsiteY3" fmla="*/ 110846 h 665060"/>
              <a:gd name="connsiteX4" fmla="*/ 922031 w 922031"/>
              <a:gd name="connsiteY4" fmla="*/ 554214 h 665060"/>
              <a:gd name="connsiteX5" fmla="*/ 811185 w 922031"/>
              <a:gd name="connsiteY5" fmla="*/ 665060 h 665060"/>
              <a:gd name="connsiteX6" fmla="*/ 110846 w 922031"/>
              <a:gd name="connsiteY6" fmla="*/ 665060 h 665060"/>
              <a:gd name="connsiteX7" fmla="*/ 0 w 922031"/>
              <a:gd name="connsiteY7" fmla="*/ 554214 h 665060"/>
              <a:gd name="connsiteX8" fmla="*/ 0 w 922031"/>
              <a:gd name="connsiteY8" fmla="*/ 110846 h 665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2031" h="665060" fill="norm" stroke="1" extrusionOk="0">
                <a:moveTo>
                  <a:pt x="0" y="110846"/>
                </a:moveTo>
                <a:cubicBezTo>
                  <a:pt x="0" y="49627"/>
                  <a:pt x="49627" y="0"/>
                  <a:pt x="110846" y="0"/>
                </a:cubicBezTo>
                <a:lnTo>
                  <a:pt x="811185" y="0"/>
                </a:lnTo>
                <a:cubicBezTo>
                  <a:pt x="872404" y="0"/>
                  <a:pt x="922031" y="49627"/>
                  <a:pt x="922031" y="110846"/>
                </a:cubicBezTo>
                <a:lnTo>
                  <a:pt x="922031" y="554214"/>
                </a:lnTo>
                <a:cubicBezTo>
                  <a:pt x="922031" y="615433"/>
                  <a:pt x="872404" y="665060"/>
                  <a:pt x="811185" y="665060"/>
                </a:cubicBezTo>
                <a:lnTo>
                  <a:pt x="110846" y="665060"/>
                </a:lnTo>
                <a:cubicBezTo>
                  <a:pt x="49627" y="665060"/>
                  <a:pt x="0" y="615433"/>
                  <a:pt x="0" y="554214"/>
                </a:cubicBezTo>
                <a:lnTo>
                  <a:pt x="0" y="110846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57866" tIns="57866" rIns="57866" bIns="57866" numCol="1" spcCol="1270" anchor="ctr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000">
                <a:latin typeface="HSE Sans"/>
              </a:rPr>
              <a:t>Смена пароля</a:t>
            </a:r>
            <a:endParaRPr/>
          </a:p>
        </p:txBody>
      </p:sp>
      <p:sp>
        <p:nvSpPr>
          <p:cNvPr id="68" name="Полилиния: фигура 67"/>
          <p:cNvSpPr/>
          <p:nvPr/>
        </p:nvSpPr>
        <p:spPr bwMode="auto">
          <a:xfrm rot="12409">
            <a:off x="3917290" y="2856827"/>
            <a:ext cx="364881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364881" y="0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9" name="Полилиния: фигура 68"/>
          <p:cNvSpPr/>
          <p:nvPr/>
        </p:nvSpPr>
        <p:spPr bwMode="auto">
          <a:xfrm>
            <a:off x="4282170" y="2526620"/>
            <a:ext cx="922031" cy="665060"/>
          </a:xfrm>
          <a:custGeom>
            <a:avLst/>
            <a:gdLst>
              <a:gd name="connsiteX0" fmla="*/ 0 w 922031"/>
              <a:gd name="connsiteY0" fmla="*/ 110846 h 665060"/>
              <a:gd name="connsiteX1" fmla="*/ 110846 w 922031"/>
              <a:gd name="connsiteY1" fmla="*/ 0 h 665060"/>
              <a:gd name="connsiteX2" fmla="*/ 811185 w 922031"/>
              <a:gd name="connsiteY2" fmla="*/ 0 h 665060"/>
              <a:gd name="connsiteX3" fmla="*/ 922031 w 922031"/>
              <a:gd name="connsiteY3" fmla="*/ 110846 h 665060"/>
              <a:gd name="connsiteX4" fmla="*/ 922031 w 922031"/>
              <a:gd name="connsiteY4" fmla="*/ 554214 h 665060"/>
              <a:gd name="connsiteX5" fmla="*/ 811185 w 922031"/>
              <a:gd name="connsiteY5" fmla="*/ 665060 h 665060"/>
              <a:gd name="connsiteX6" fmla="*/ 110846 w 922031"/>
              <a:gd name="connsiteY6" fmla="*/ 665060 h 665060"/>
              <a:gd name="connsiteX7" fmla="*/ 0 w 922031"/>
              <a:gd name="connsiteY7" fmla="*/ 554214 h 665060"/>
              <a:gd name="connsiteX8" fmla="*/ 0 w 922031"/>
              <a:gd name="connsiteY8" fmla="*/ 110846 h 665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2031" h="665060" fill="norm" stroke="1" extrusionOk="0">
                <a:moveTo>
                  <a:pt x="0" y="110846"/>
                </a:moveTo>
                <a:cubicBezTo>
                  <a:pt x="0" y="49627"/>
                  <a:pt x="49627" y="0"/>
                  <a:pt x="110846" y="0"/>
                </a:cubicBezTo>
                <a:lnTo>
                  <a:pt x="811185" y="0"/>
                </a:lnTo>
                <a:cubicBezTo>
                  <a:pt x="872404" y="0"/>
                  <a:pt x="922031" y="49627"/>
                  <a:pt x="922031" y="110846"/>
                </a:cubicBezTo>
                <a:lnTo>
                  <a:pt x="922031" y="554214"/>
                </a:lnTo>
                <a:cubicBezTo>
                  <a:pt x="922031" y="615433"/>
                  <a:pt x="872404" y="665060"/>
                  <a:pt x="811185" y="665060"/>
                </a:cubicBezTo>
                <a:lnTo>
                  <a:pt x="110846" y="665060"/>
                </a:lnTo>
                <a:cubicBezTo>
                  <a:pt x="49627" y="665060"/>
                  <a:pt x="0" y="615433"/>
                  <a:pt x="0" y="554214"/>
                </a:cubicBezTo>
                <a:lnTo>
                  <a:pt x="0" y="110846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57866" tIns="57866" rIns="57866" bIns="57866" numCol="1" spcCol="1270" anchor="ctr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000">
                <a:latin typeface="HSE Sans"/>
              </a:rPr>
              <a:t>Выход (в том числе со всех устройств )</a:t>
            </a:r>
            <a:endParaRPr/>
          </a:p>
        </p:txBody>
      </p:sp>
      <p:sp>
        <p:nvSpPr>
          <p:cNvPr id="71" name="Полилиния: фигура 70"/>
          <p:cNvSpPr/>
          <p:nvPr/>
        </p:nvSpPr>
        <p:spPr bwMode="auto">
          <a:xfrm>
            <a:off x="2903644" y="4627249"/>
            <a:ext cx="1714735" cy="580143"/>
          </a:xfrm>
          <a:custGeom>
            <a:avLst/>
            <a:gdLst>
              <a:gd name="connsiteX0" fmla="*/ 0 w 1714735"/>
              <a:gd name="connsiteY0" fmla="*/ 96692 h 580143"/>
              <a:gd name="connsiteX1" fmla="*/ 96692 w 1714735"/>
              <a:gd name="connsiteY1" fmla="*/ 0 h 580143"/>
              <a:gd name="connsiteX2" fmla="*/ 1618043 w 1714735"/>
              <a:gd name="connsiteY2" fmla="*/ 0 h 580143"/>
              <a:gd name="connsiteX3" fmla="*/ 1714735 w 1714735"/>
              <a:gd name="connsiteY3" fmla="*/ 96692 h 580143"/>
              <a:gd name="connsiteX4" fmla="*/ 1714735 w 1714735"/>
              <a:gd name="connsiteY4" fmla="*/ 483451 h 580143"/>
              <a:gd name="connsiteX5" fmla="*/ 1618043 w 1714735"/>
              <a:gd name="connsiteY5" fmla="*/ 580143 h 580143"/>
              <a:gd name="connsiteX6" fmla="*/ 96692 w 1714735"/>
              <a:gd name="connsiteY6" fmla="*/ 580143 h 580143"/>
              <a:gd name="connsiteX7" fmla="*/ 0 w 1714735"/>
              <a:gd name="connsiteY7" fmla="*/ 483451 h 580143"/>
              <a:gd name="connsiteX8" fmla="*/ 0 w 1714735"/>
              <a:gd name="connsiteY8" fmla="*/ 96692 h 580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4735" h="580143" fill="norm" stroke="1" extrusionOk="0">
                <a:moveTo>
                  <a:pt x="0" y="96692"/>
                </a:moveTo>
                <a:cubicBezTo>
                  <a:pt x="0" y="43290"/>
                  <a:pt x="43290" y="0"/>
                  <a:pt x="96692" y="0"/>
                </a:cubicBezTo>
                <a:lnTo>
                  <a:pt x="1618043" y="0"/>
                </a:lnTo>
                <a:cubicBezTo>
                  <a:pt x="1671445" y="0"/>
                  <a:pt x="1714735" y="43290"/>
                  <a:pt x="1714735" y="96692"/>
                </a:cubicBezTo>
                <a:lnTo>
                  <a:pt x="1714735" y="483451"/>
                </a:lnTo>
                <a:cubicBezTo>
                  <a:pt x="1714735" y="536853"/>
                  <a:pt x="1671445" y="580143"/>
                  <a:pt x="1618043" y="580143"/>
                </a:cubicBezTo>
                <a:lnTo>
                  <a:pt x="96692" y="580143"/>
                </a:lnTo>
                <a:cubicBezTo>
                  <a:pt x="43290" y="580143"/>
                  <a:pt x="0" y="536853"/>
                  <a:pt x="0" y="483451"/>
                </a:cubicBezTo>
                <a:lnTo>
                  <a:pt x="0" y="96692"/>
                </a:lnTo>
                <a:close/>
              </a:path>
            </a:pathLst>
          </a:custGeom>
          <a:solidFill>
            <a:srgbClr val="FBBA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6260" tIns="56260" rIns="56260" bIns="56260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100">
                <a:latin typeface="HSE Sans"/>
              </a:rPr>
              <a:t>Проведение мозгового штурма</a:t>
            </a:r>
            <a:endParaRPr/>
          </a:p>
        </p:txBody>
      </p:sp>
      <p:sp>
        <p:nvSpPr>
          <p:cNvPr id="72" name="Полилиния: фигура 71"/>
          <p:cNvSpPr/>
          <p:nvPr/>
        </p:nvSpPr>
        <p:spPr bwMode="auto">
          <a:xfrm rot="1560067">
            <a:off x="4328406" y="5325685"/>
            <a:ext cx="539669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539669" y="0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3" name="Полилиния: фигура 72"/>
          <p:cNvSpPr/>
          <p:nvPr/>
        </p:nvSpPr>
        <p:spPr bwMode="auto">
          <a:xfrm>
            <a:off x="4840764" y="5360157"/>
            <a:ext cx="966177" cy="638897"/>
          </a:xfrm>
          <a:custGeom>
            <a:avLst/>
            <a:gdLst>
              <a:gd name="connsiteX0" fmla="*/ 0 w 966178"/>
              <a:gd name="connsiteY0" fmla="*/ 106485 h 638898"/>
              <a:gd name="connsiteX1" fmla="*/ 106485 w 966178"/>
              <a:gd name="connsiteY1" fmla="*/ 0 h 638898"/>
              <a:gd name="connsiteX2" fmla="*/ 859693 w 966178"/>
              <a:gd name="connsiteY2" fmla="*/ 0 h 638898"/>
              <a:gd name="connsiteX3" fmla="*/ 966178 w 966178"/>
              <a:gd name="connsiteY3" fmla="*/ 106485 h 638898"/>
              <a:gd name="connsiteX4" fmla="*/ 966178 w 966178"/>
              <a:gd name="connsiteY4" fmla="*/ 532413 h 638898"/>
              <a:gd name="connsiteX5" fmla="*/ 859693 w 966178"/>
              <a:gd name="connsiteY5" fmla="*/ 638898 h 638898"/>
              <a:gd name="connsiteX6" fmla="*/ 106485 w 966178"/>
              <a:gd name="connsiteY6" fmla="*/ 638898 h 638898"/>
              <a:gd name="connsiteX7" fmla="*/ 0 w 966178"/>
              <a:gd name="connsiteY7" fmla="*/ 532413 h 638898"/>
              <a:gd name="connsiteX8" fmla="*/ 0 w 966178"/>
              <a:gd name="connsiteY8" fmla="*/ 106485 h 63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178" h="638898" fill="norm" stroke="1" extrusionOk="0">
                <a:moveTo>
                  <a:pt x="0" y="106485"/>
                </a:moveTo>
                <a:cubicBezTo>
                  <a:pt x="0" y="47675"/>
                  <a:pt x="47675" y="0"/>
                  <a:pt x="106485" y="0"/>
                </a:cubicBezTo>
                <a:lnTo>
                  <a:pt x="859693" y="0"/>
                </a:lnTo>
                <a:cubicBezTo>
                  <a:pt x="918503" y="0"/>
                  <a:pt x="966178" y="47675"/>
                  <a:pt x="966178" y="106485"/>
                </a:cubicBezTo>
                <a:lnTo>
                  <a:pt x="966178" y="532413"/>
                </a:lnTo>
                <a:cubicBezTo>
                  <a:pt x="966178" y="591223"/>
                  <a:pt x="918503" y="638898"/>
                  <a:pt x="859693" y="638898"/>
                </a:cubicBezTo>
                <a:lnTo>
                  <a:pt x="106485" y="638898"/>
                </a:lnTo>
                <a:cubicBezTo>
                  <a:pt x="47675" y="638898"/>
                  <a:pt x="0" y="591223"/>
                  <a:pt x="0" y="532413"/>
                </a:cubicBezTo>
                <a:lnTo>
                  <a:pt x="0" y="106485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54048" tIns="54048" rIns="54048" bIns="54048" numCol="1" spcCol="1270" anchor="ctr" anchorCtr="0">
            <a:noAutofit/>
          </a:bodyPr>
          <a:lstStyle/>
          <a:p>
            <a:pPr marL="0" lvl="0" indent="0" algn="ctr" defTabSz="4000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900">
                <a:latin typeface="HSE Sans"/>
              </a:rPr>
              <a:t>Просмотр идей</a:t>
            </a:r>
            <a:endParaRPr/>
          </a:p>
        </p:txBody>
      </p:sp>
      <p:sp>
        <p:nvSpPr>
          <p:cNvPr id="74" name="Полилиния: фигура 73"/>
          <p:cNvSpPr/>
          <p:nvPr/>
        </p:nvSpPr>
        <p:spPr bwMode="auto">
          <a:xfrm rot="9307294">
            <a:off x="2629978" y="5318898"/>
            <a:ext cx="530106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530106" y="0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5" name="Полилиния: фигура 74"/>
          <p:cNvSpPr/>
          <p:nvPr/>
        </p:nvSpPr>
        <p:spPr bwMode="auto">
          <a:xfrm>
            <a:off x="1688396" y="5334976"/>
            <a:ext cx="966177" cy="638897"/>
          </a:xfrm>
          <a:custGeom>
            <a:avLst/>
            <a:gdLst>
              <a:gd name="connsiteX0" fmla="*/ 0 w 966178"/>
              <a:gd name="connsiteY0" fmla="*/ 106485 h 638898"/>
              <a:gd name="connsiteX1" fmla="*/ 106485 w 966178"/>
              <a:gd name="connsiteY1" fmla="*/ 0 h 638898"/>
              <a:gd name="connsiteX2" fmla="*/ 859693 w 966178"/>
              <a:gd name="connsiteY2" fmla="*/ 0 h 638898"/>
              <a:gd name="connsiteX3" fmla="*/ 966178 w 966178"/>
              <a:gd name="connsiteY3" fmla="*/ 106485 h 638898"/>
              <a:gd name="connsiteX4" fmla="*/ 966178 w 966178"/>
              <a:gd name="connsiteY4" fmla="*/ 532413 h 638898"/>
              <a:gd name="connsiteX5" fmla="*/ 859693 w 966178"/>
              <a:gd name="connsiteY5" fmla="*/ 638898 h 638898"/>
              <a:gd name="connsiteX6" fmla="*/ 106485 w 966178"/>
              <a:gd name="connsiteY6" fmla="*/ 638898 h 638898"/>
              <a:gd name="connsiteX7" fmla="*/ 0 w 966178"/>
              <a:gd name="connsiteY7" fmla="*/ 532413 h 638898"/>
              <a:gd name="connsiteX8" fmla="*/ 0 w 966178"/>
              <a:gd name="connsiteY8" fmla="*/ 106485 h 63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178" h="638898" fill="norm" stroke="1" extrusionOk="0">
                <a:moveTo>
                  <a:pt x="0" y="106485"/>
                </a:moveTo>
                <a:cubicBezTo>
                  <a:pt x="0" y="47675"/>
                  <a:pt x="47675" y="0"/>
                  <a:pt x="106485" y="0"/>
                </a:cubicBezTo>
                <a:lnTo>
                  <a:pt x="859693" y="0"/>
                </a:lnTo>
                <a:cubicBezTo>
                  <a:pt x="918503" y="0"/>
                  <a:pt x="966178" y="47675"/>
                  <a:pt x="966178" y="106485"/>
                </a:cubicBezTo>
                <a:lnTo>
                  <a:pt x="966178" y="532413"/>
                </a:lnTo>
                <a:cubicBezTo>
                  <a:pt x="966178" y="591223"/>
                  <a:pt x="918503" y="638898"/>
                  <a:pt x="859693" y="638898"/>
                </a:cubicBezTo>
                <a:lnTo>
                  <a:pt x="106485" y="638898"/>
                </a:lnTo>
                <a:cubicBezTo>
                  <a:pt x="47675" y="638898"/>
                  <a:pt x="0" y="591223"/>
                  <a:pt x="0" y="532413"/>
                </a:cubicBezTo>
                <a:lnTo>
                  <a:pt x="0" y="106485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54048" tIns="54048" rIns="54048" bIns="54048" numCol="1" spcCol="1270" anchor="ctr" anchorCtr="0">
            <a:noAutofit/>
          </a:bodyPr>
          <a:lstStyle/>
          <a:p>
            <a:pPr marL="0" lvl="0" indent="0" algn="ctr" defTabSz="4000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900">
                <a:latin typeface="HSE Sans"/>
              </a:rPr>
              <a:t>Голосование за идеи</a:t>
            </a:r>
            <a:endParaRPr/>
          </a:p>
        </p:txBody>
      </p:sp>
      <p:sp>
        <p:nvSpPr>
          <p:cNvPr id="76" name="Полилиния: фигура 75"/>
          <p:cNvSpPr/>
          <p:nvPr/>
        </p:nvSpPr>
        <p:spPr bwMode="auto">
          <a:xfrm rot="11952282">
            <a:off x="2595697" y="4570986"/>
            <a:ext cx="342080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342080" y="0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7" name="Полилиния: фигура 76"/>
          <p:cNvSpPr/>
          <p:nvPr/>
        </p:nvSpPr>
        <p:spPr bwMode="auto">
          <a:xfrm>
            <a:off x="1639037" y="4027000"/>
            <a:ext cx="966177" cy="638897"/>
          </a:xfrm>
          <a:custGeom>
            <a:avLst/>
            <a:gdLst>
              <a:gd name="connsiteX0" fmla="*/ 0 w 966178"/>
              <a:gd name="connsiteY0" fmla="*/ 106485 h 638898"/>
              <a:gd name="connsiteX1" fmla="*/ 106485 w 966178"/>
              <a:gd name="connsiteY1" fmla="*/ 0 h 638898"/>
              <a:gd name="connsiteX2" fmla="*/ 859693 w 966178"/>
              <a:gd name="connsiteY2" fmla="*/ 0 h 638898"/>
              <a:gd name="connsiteX3" fmla="*/ 966178 w 966178"/>
              <a:gd name="connsiteY3" fmla="*/ 106485 h 638898"/>
              <a:gd name="connsiteX4" fmla="*/ 966178 w 966178"/>
              <a:gd name="connsiteY4" fmla="*/ 532413 h 638898"/>
              <a:gd name="connsiteX5" fmla="*/ 859693 w 966178"/>
              <a:gd name="connsiteY5" fmla="*/ 638898 h 638898"/>
              <a:gd name="connsiteX6" fmla="*/ 106485 w 966178"/>
              <a:gd name="connsiteY6" fmla="*/ 638898 h 638898"/>
              <a:gd name="connsiteX7" fmla="*/ 0 w 966178"/>
              <a:gd name="connsiteY7" fmla="*/ 532413 h 638898"/>
              <a:gd name="connsiteX8" fmla="*/ 0 w 966178"/>
              <a:gd name="connsiteY8" fmla="*/ 106485 h 63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178" h="638898" fill="norm" stroke="1" extrusionOk="0">
                <a:moveTo>
                  <a:pt x="0" y="106485"/>
                </a:moveTo>
                <a:cubicBezTo>
                  <a:pt x="0" y="47675"/>
                  <a:pt x="47675" y="0"/>
                  <a:pt x="106485" y="0"/>
                </a:cubicBezTo>
                <a:lnTo>
                  <a:pt x="859693" y="0"/>
                </a:lnTo>
                <a:cubicBezTo>
                  <a:pt x="918503" y="0"/>
                  <a:pt x="966178" y="47675"/>
                  <a:pt x="966178" y="106485"/>
                </a:cubicBezTo>
                <a:lnTo>
                  <a:pt x="966178" y="532413"/>
                </a:lnTo>
                <a:cubicBezTo>
                  <a:pt x="966178" y="591223"/>
                  <a:pt x="918503" y="638898"/>
                  <a:pt x="859693" y="638898"/>
                </a:cubicBezTo>
                <a:lnTo>
                  <a:pt x="106485" y="638898"/>
                </a:lnTo>
                <a:cubicBezTo>
                  <a:pt x="47675" y="638898"/>
                  <a:pt x="0" y="591223"/>
                  <a:pt x="0" y="532413"/>
                </a:cubicBezTo>
                <a:lnTo>
                  <a:pt x="0" y="106485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54048" tIns="54048" rIns="54048" bIns="54048" numCol="1" spcCol="1270" anchor="ctr" anchorCtr="0">
            <a:noAutofit/>
          </a:bodyPr>
          <a:lstStyle/>
          <a:p>
            <a:pPr marL="0" lvl="0" indent="0" algn="ctr" defTabSz="4000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900">
                <a:latin typeface="HSE Sans"/>
              </a:rPr>
              <a:t>Чат в реальном времени</a:t>
            </a:r>
            <a:endParaRPr/>
          </a:p>
        </p:txBody>
      </p:sp>
      <p:sp>
        <p:nvSpPr>
          <p:cNvPr id="78" name="Полилиния: фигура 77"/>
          <p:cNvSpPr/>
          <p:nvPr/>
        </p:nvSpPr>
        <p:spPr bwMode="auto">
          <a:xfrm>
            <a:off x="8054866" y="2485860"/>
            <a:ext cx="978535" cy="705814"/>
          </a:xfrm>
          <a:custGeom>
            <a:avLst/>
            <a:gdLst>
              <a:gd name="connsiteX0" fmla="*/ 0 w 978535"/>
              <a:gd name="connsiteY0" fmla="*/ 117638 h 705815"/>
              <a:gd name="connsiteX1" fmla="*/ 117638 w 978535"/>
              <a:gd name="connsiteY1" fmla="*/ 0 h 705815"/>
              <a:gd name="connsiteX2" fmla="*/ 860897 w 978535"/>
              <a:gd name="connsiteY2" fmla="*/ 0 h 705815"/>
              <a:gd name="connsiteX3" fmla="*/ 978535 w 978535"/>
              <a:gd name="connsiteY3" fmla="*/ 117638 h 705815"/>
              <a:gd name="connsiteX4" fmla="*/ 978535 w 978535"/>
              <a:gd name="connsiteY4" fmla="*/ 588177 h 705815"/>
              <a:gd name="connsiteX5" fmla="*/ 860897 w 978535"/>
              <a:gd name="connsiteY5" fmla="*/ 705815 h 705815"/>
              <a:gd name="connsiteX6" fmla="*/ 117638 w 978535"/>
              <a:gd name="connsiteY6" fmla="*/ 705815 h 705815"/>
              <a:gd name="connsiteX7" fmla="*/ 0 w 978535"/>
              <a:gd name="connsiteY7" fmla="*/ 588177 h 705815"/>
              <a:gd name="connsiteX8" fmla="*/ 0 w 978535"/>
              <a:gd name="connsiteY8" fmla="*/ 117638 h 705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8535" h="705815" fill="norm" stroke="1" extrusionOk="0">
                <a:moveTo>
                  <a:pt x="0" y="117638"/>
                </a:moveTo>
                <a:cubicBezTo>
                  <a:pt x="0" y="52668"/>
                  <a:pt x="52668" y="0"/>
                  <a:pt x="117638" y="0"/>
                </a:cubicBezTo>
                <a:lnTo>
                  <a:pt x="860897" y="0"/>
                </a:lnTo>
                <a:cubicBezTo>
                  <a:pt x="925867" y="0"/>
                  <a:pt x="978535" y="52668"/>
                  <a:pt x="978535" y="117638"/>
                </a:cubicBezTo>
                <a:lnTo>
                  <a:pt x="978535" y="588177"/>
                </a:lnTo>
                <a:cubicBezTo>
                  <a:pt x="978535" y="653147"/>
                  <a:pt x="925867" y="705815"/>
                  <a:pt x="860897" y="705815"/>
                </a:cubicBezTo>
                <a:lnTo>
                  <a:pt x="117638" y="705815"/>
                </a:lnTo>
                <a:cubicBezTo>
                  <a:pt x="52668" y="705815"/>
                  <a:pt x="0" y="653147"/>
                  <a:pt x="0" y="588177"/>
                </a:cubicBezTo>
                <a:lnTo>
                  <a:pt x="0" y="117638"/>
                </a:lnTo>
                <a:close/>
              </a:path>
            </a:pathLst>
          </a:custGeom>
          <a:solidFill>
            <a:srgbClr val="47A0A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855" tIns="59855" rIns="59855" bIns="59855" numCol="1" spcCol="1270" anchor="ctr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000"/>
              <a:t>Проведенные мозговые штурмы</a:t>
            </a:r>
            <a:endParaRPr/>
          </a:p>
        </p:txBody>
      </p:sp>
      <p:sp>
        <p:nvSpPr>
          <p:cNvPr id="79" name="Полилиния: фигура 78"/>
          <p:cNvSpPr/>
          <p:nvPr/>
        </p:nvSpPr>
        <p:spPr bwMode="auto">
          <a:xfrm rot="10799960">
            <a:off x="7482121" y="2838777"/>
            <a:ext cx="572744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572744" y="0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0" name="Полилиния: фигура 79"/>
          <p:cNvSpPr/>
          <p:nvPr/>
        </p:nvSpPr>
        <p:spPr bwMode="auto">
          <a:xfrm>
            <a:off x="6503586" y="2485878"/>
            <a:ext cx="978535" cy="705814"/>
          </a:xfrm>
          <a:custGeom>
            <a:avLst/>
            <a:gdLst>
              <a:gd name="connsiteX0" fmla="*/ 0 w 978535"/>
              <a:gd name="connsiteY0" fmla="*/ 117638 h 705815"/>
              <a:gd name="connsiteX1" fmla="*/ 117638 w 978535"/>
              <a:gd name="connsiteY1" fmla="*/ 0 h 705815"/>
              <a:gd name="connsiteX2" fmla="*/ 860897 w 978535"/>
              <a:gd name="connsiteY2" fmla="*/ 0 h 705815"/>
              <a:gd name="connsiteX3" fmla="*/ 978535 w 978535"/>
              <a:gd name="connsiteY3" fmla="*/ 117638 h 705815"/>
              <a:gd name="connsiteX4" fmla="*/ 978535 w 978535"/>
              <a:gd name="connsiteY4" fmla="*/ 588177 h 705815"/>
              <a:gd name="connsiteX5" fmla="*/ 860897 w 978535"/>
              <a:gd name="connsiteY5" fmla="*/ 705815 h 705815"/>
              <a:gd name="connsiteX6" fmla="*/ 117638 w 978535"/>
              <a:gd name="connsiteY6" fmla="*/ 705815 h 705815"/>
              <a:gd name="connsiteX7" fmla="*/ 0 w 978535"/>
              <a:gd name="connsiteY7" fmla="*/ 588177 h 705815"/>
              <a:gd name="connsiteX8" fmla="*/ 0 w 978535"/>
              <a:gd name="connsiteY8" fmla="*/ 117638 h 705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8535" h="705815" fill="norm" stroke="1" extrusionOk="0">
                <a:moveTo>
                  <a:pt x="0" y="117638"/>
                </a:moveTo>
                <a:cubicBezTo>
                  <a:pt x="0" y="52668"/>
                  <a:pt x="52668" y="0"/>
                  <a:pt x="117638" y="0"/>
                </a:cubicBezTo>
                <a:lnTo>
                  <a:pt x="860897" y="0"/>
                </a:lnTo>
                <a:cubicBezTo>
                  <a:pt x="925867" y="0"/>
                  <a:pt x="978535" y="52668"/>
                  <a:pt x="978535" y="117638"/>
                </a:cubicBezTo>
                <a:lnTo>
                  <a:pt x="978535" y="588177"/>
                </a:lnTo>
                <a:cubicBezTo>
                  <a:pt x="978535" y="653147"/>
                  <a:pt x="925867" y="705815"/>
                  <a:pt x="860897" y="705815"/>
                </a:cubicBezTo>
                <a:lnTo>
                  <a:pt x="117638" y="705815"/>
                </a:lnTo>
                <a:cubicBezTo>
                  <a:pt x="52668" y="705815"/>
                  <a:pt x="0" y="653147"/>
                  <a:pt x="0" y="588177"/>
                </a:cubicBezTo>
                <a:lnTo>
                  <a:pt x="0" y="117638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59855" tIns="59855" rIns="59855" bIns="59855" numCol="1" spcCol="1270" anchor="ctr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000">
                <a:latin typeface="HSE Sans"/>
              </a:rPr>
              <a:t>Просмотр отчёта</a:t>
            </a:r>
            <a:endParaRPr/>
          </a:p>
        </p:txBody>
      </p:sp>
      <p:sp>
        <p:nvSpPr>
          <p:cNvPr id="81" name="Полилиния: фигура 80"/>
          <p:cNvSpPr/>
          <p:nvPr/>
        </p:nvSpPr>
        <p:spPr bwMode="auto">
          <a:xfrm rot="13289908">
            <a:off x="7799015" y="2354699"/>
            <a:ext cx="395897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395897" y="0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2" name="Полилиния: фигура 81"/>
          <p:cNvSpPr/>
          <p:nvPr/>
        </p:nvSpPr>
        <p:spPr bwMode="auto">
          <a:xfrm>
            <a:off x="6960527" y="1517722"/>
            <a:ext cx="978535" cy="705814"/>
          </a:xfrm>
          <a:custGeom>
            <a:avLst/>
            <a:gdLst>
              <a:gd name="connsiteX0" fmla="*/ 0 w 978535"/>
              <a:gd name="connsiteY0" fmla="*/ 117638 h 705815"/>
              <a:gd name="connsiteX1" fmla="*/ 117638 w 978535"/>
              <a:gd name="connsiteY1" fmla="*/ 0 h 705815"/>
              <a:gd name="connsiteX2" fmla="*/ 860897 w 978535"/>
              <a:gd name="connsiteY2" fmla="*/ 0 h 705815"/>
              <a:gd name="connsiteX3" fmla="*/ 978535 w 978535"/>
              <a:gd name="connsiteY3" fmla="*/ 117638 h 705815"/>
              <a:gd name="connsiteX4" fmla="*/ 978535 w 978535"/>
              <a:gd name="connsiteY4" fmla="*/ 588177 h 705815"/>
              <a:gd name="connsiteX5" fmla="*/ 860897 w 978535"/>
              <a:gd name="connsiteY5" fmla="*/ 705815 h 705815"/>
              <a:gd name="connsiteX6" fmla="*/ 117638 w 978535"/>
              <a:gd name="connsiteY6" fmla="*/ 705815 h 705815"/>
              <a:gd name="connsiteX7" fmla="*/ 0 w 978535"/>
              <a:gd name="connsiteY7" fmla="*/ 588177 h 705815"/>
              <a:gd name="connsiteX8" fmla="*/ 0 w 978535"/>
              <a:gd name="connsiteY8" fmla="*/ 117638 h 705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8535" h="705815" fill="norm" stroke="1" extrusionOk="0">
                <a:moveTo>
                  <a:pt x="0" y="117638"/>
                </a:moveTo>
                <a:cubicBezTo>
                  <a:pt x="0" y="52668"/>
                  <a:pt x="52668" y="0"/>
                  <a:pt x="117638" y="0"/>
                </a:cubicBezTo>
                <a:lnTo>
                  <a:pt x="860897" y="0"/>
                </a:lnTo>
                <a:cubicBezTo>
                  <a:pt x="925867" y="0"/>
                  <a:pt x="978535" y="52668"/>
                  <a:pt x="978535" y="117638"/>
                </a:cubicBezTo>
                <a:lnTo>
                  <a:pt x="978535" y="588177"/>
                </a:lnTo>
                <a:cubicBezTo>
                  <a:pt x="978535" y="653147"/>
                  <a:pt x="925867" y="705815"/>
                  <a:pt x="860897" y="705815"/>
                </a:cubicBezTo>
                <a:lnTo>
                  <a:pt x="117638" y="705815"/>
                </a:lnTo>
                <a:cubicBezTo>
                  <a:pt x="52668" y="705815"/>
                  <a:pt x="0" y="653147"/>
                  <a:pt x="0" y="588177"/>
                </a:cubicBezTo>
                <a:lnTo>
                  <a:pt x="0" y="117638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59855" tIns="59855" rIns="59855" bIns="59855" numCol="1" spcCol="1270" anchor="ctr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000">
                <a:latin typeface="HSE Sans"/>
              </a:rPr>
              <a:t>Экспорт в </a:t>
            </a:r>
            <a:r>
              <a:rPr lang="en-US" sz="1000">
                <a:latin typeface="HSE Sans"/>
              </a:rPr>
              <a:t>PDF</a:t>
            </a:r>
            <a:endParaRPr lang="ru-RU" sz="1000">
              <a:latin typeface="HSE Sans"/>
            </a:endParaRPr>
          </a:p>
        </p:txBody>
      </p:sp>
      <p:sp>
        <p:nvSpPr>
          <p:cNvPr id="83" name="Полилиния: фигура 82"/>
          <p:cNvSpPr/>
          <p:nvPr/>
        </p:nvSpPr>
        <p:spPr bwMode="auto">
          <a:xfrm rot="19214324">
            <a:off x="8919438" y="2350766"/>
            <a:ext cx="422439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422439" y="0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4" name="Полилиния: фигура 83"/>
          <p:cNvSpPr/>
          <p:nvPr/>
        </p:nvSpPr>
        <p:spPr bwMode="auto">
          <a:xfrm>
            <a:off x="9227914" y="1509856"/>
            <a:ext cx="978535" cy="705814"/>
          </a:xfrm>
          <a:custGeom>
            <a:avLst/>
            <a:gdLst>
              <a:gd name="connsiteX0" fmla="*/ 0 w 978535"/>
              <a:gd name="connsiteY0" fmla="*/ 117638 h 705815"/>
              <a:gd name="connsiteX1" fmla="*/ 117638 w 978535"/>
              <a:gd name="connsiteY1" fmla="*/ 0 h 705815"/>
              <a:gd name="connsiteX2" fmla="*/ 860897 w 978535"/>
              <a:gd name="connsiteY2" fmla="*/ 0 h 705815"/>
              <a:gd name="connsiteX3" fmla="*/ 978535 w 978535"/>
              <a:gd name="connsiteY3" fmla="*/ 117638 h 705815"/>
              <a:gd name="connsiteX4" fmla="*/ 978535 w 978535"/>
              <a:gd name="connsiteY4" fmla="*/ 588177 h 705815"/>
              <a:gd name="connsiteX5" fmla="*/ 860897 w 978535"/>
              <a:gd name="connsiteY5" fmla="*/ 705815 h 705815"/>
              <a:gd name="connsiteX6" fmla="*/ 117638 w 978535"/>
              <a:gd name="connsiteY6" fmla="*/ 705815 h 705815"/>
              <a:gd name="connsiteX7" fmla="*/ 0 w 978535"/>
              <a:gd name="connsiteY7" fmla="*/ 588177 h 705815"/>
              <a:gd name="connsiteX8" fmla="*/ 0 w 978535"/>
              <a:gd name="connsiteY8" fmla="*/ 117638 h 705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8535" h="705815" fill="norm" stroke="1" extrusionOk="0">
                <a:moveTo>
                  <a:pt x="0" y="117638"/>
                </a:moveTo>
                <a:cubicBezTo>
                  <a:pt x="0" y="52668"/>
                  <a:pt x="52668" y="0"/>
                  <a:pt x="117638" y="0"/>
                </a:cubicBezTo>
                <a:lnTo>
                  <a:pt x="860897" y="0"/>
                </a:lnTo>
                <a:cubicBezTo>
                  <a:pt x="925867" y="0"/>
                  <a:pt x="978535" y="52668"/>
                  <a:pt x="978535" y="117638"/>
                </a:cubicBezTo>
                <a:lnTo>
                  <a:pt x="978535" y="588177"/>
                </a:lnTo>
                <a:cubicBezTo>
                  <a:pt x="978535" y="653147"/>
                  <a:pt x="925867" y="705815"/>
                  <a:pt x="860897" y="705815"/>
                </a:cubicBezTo>
                <a:lnTo>
                  <a:pt x="117638" y="705815"/>
                </a:lnTo>
                <a:cubicBezTo>
                  <a:pt x="52668" y="705815"/>
                  <a:pt x="0" y="653147"/>
                  <a:pt x="0" y="588177"/>
                </a:cubicBezTo>
                <a:lnTo>
                  <a:pt x="0" y="117638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59855" tIns="59855" rIns="59855" bIns="59855" numCol="1" spcCol="1270" anchor="ctr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000">
                <a:latin typeface="HSE Sans"/>
              </a:rPr>
              <a:t>Удаление (для создателя)</a:t>
            </a:r>
            <a:endParaRPr/>
          </a:p>
        </p:txBody>
      </p:sp>
      <p:sp>
        <p:nvSpPr>
          <p:cNvPr id="85" name="Полилиния: фигура 84"/>
          <p:cNvSpPr/>
          <p:nvPr/>
        </p:nvSpPr>
        <p:spPr bwMode="auto">
          <a:xfrm rot="33">
            <a:off x="9033401" y="2838775"/>
            <a:ext cx="564553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564553" y="0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6" name="Полилиния: фигура 85"/>
          <p:cNvSpPr/>
          <p:nvPr/>
        </p:nvSpPr>
        <p:spPr bwMode="auto">
          <a:xfrm>
            <a:off x="9597954" y="2485874"/>
            <a:ext cx="978535" cy="705814"/>
          </a:xfrm>
          <a:custGeom>
            <a:avLst/>
            <a:gdLst>
              <a:gd name="connsiteX0" fmla="*/ 0 w 978535"/>
              <a:gd name="connsiteY0" fmla="*/ 117638 h 705815"/>
              <a:gd name="connsiteX1" fmla="*/ 117638 w 978535"/>
              <a:gd name="connsiteY1" fmla="*/ 0 h 705815"/>
              <a:gd name="connsiteX2" fmla="*/ 860897 w 978535"/>
              <a:gd name="connsiteY2" fmla="*/ 0 h 705815"/>
              <a:gd name="connsiteX3" fmla="*/ 978535 w 978535"/>
              <a:gd name="connsiteY3" fmla="*/ 117638 h 705815"/>
              <a:gd name="connsiteX4" fmla="*/ 978535 w 978535"/>
              <a:gd name="connsiteY4" fmla="*/ 588177 h 705815"/>
              <a:gd name="connsiteX5" fmla="*/ 860897 w 978535"/>
              <a:gd name="connsiteY5" fmla="*/ 705815 h 705815"/>
              <a:gd name="connsiteX6" fmla="*/ 117638 w 978535"/>
              <a:gd name="connsiteY6" fmla="*/ 705815 h 705815"/>
              <a:gd name="connsiteX7" fmla="*/ 0 w 978535"/>
              <a:gd name="connsiteY7" fmla="*/ 588177 h 705815"/>
              <a:gd name="connsiteX8" fmla="*/ 0 w 978535"/>
              <a:gd name="connsiteY8" fmla="*/ 117638 h 705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78535" h="705815" fill="norm" stroke="1" extrusionOk="0">
                <a:moveTo>
                  <a:pt x="0" y="117638"/>
                </a:moveTo>
                <a:cubicBezTo>
                  <a:pt x="0" y="52668"/>
                  <a:pt x="52668" y="0"/>
                  <a:pt x="117638" y="0"/>
                </a:cubicBezTo>
                <a:lnTo>
                  <a:pt x="860897" y="0"/>
                </a:lnTo>
                <a:cubicBezTo>
                  <a:pt x="925867" y="0"/>
                  <a:pt x="978535" y="52668"/>
                  <a:pt x="978535" y="117638"/>
                </a:cubicBezTo>
                <a:lnTo>
                  <a:pt x="978535" y="588177"/>
                </a:lnTo>
                <a:cubicBezTo>
                  <a:pt x="978535" y="653147"/>
                  <a:pt x="925867" y="705815"/>
                  <a:pt x="860897" y="705815"/>
                </a:cubicBezTo>
                <a:lnTo>
                  <a:pt x="117638" y="705815"/>
                </a:lnTo>
                <a:cubicBezTo>
                  <a:pt x="52668" y="705815"/>
                  <a:pt x="0" y="653147"/>
                  <a:pt x="0" y="588177"/>
                </a:cubicBezTo>
                <a:lnTo>
                  <a:pt x="0" y="117638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59855" tIns="59855" rIns="59855" bIns="59855" numCol="1" spcCol="1270" anchor="ctr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000">
                <a:latin typeface="HSE Sans"/>
              </a:rPr>
              <a:t>Оффлайн доступ</a:t>
            </a:r>
            <a:endParaRPr/>
          </a:p>
        </p:txBody>
      </p:sp>
      <p:sp>
        <p:nvSpPr>
          <p:cNvPr id="89" name="Полилиния: фигура 88"/>
          <p:cNvSpPr/>
          <p:nvPr/>
        </p:nvSpPr>
        <p:spPr bwMode="auto">
          <a:xfrm rot="9307294">
            <a:off x="7482165" y="5318897"/>
            <a:ext cx="530106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530106" y="0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8" name="Полилиния: фигура 87"/>
          <p:cNvSpPr/>
          <p:nvPr/>
        </p:nvSpPr>
        <p:spPr bwMode="auto">
          <a:xfrm>
            <a:off x="6686741" y="5364200"/>
            <a:ext cx="966177" cy="638897"/>
          </a:xfrm>
          <a:custGeom>
            <a:avLst/>
            <a:gdLst>
              <a:gd name="connsiteX0" fmla="*/ 0 w 966178"/>
              <a:gd name="connsiteY0" fmla="*/ 106485 h 638898"/>
              <a:gd name="connsiteX1" fmla="*/ 106485 w 966178"/>
              <a:gd name="connsiteY1" fmla="*/ 0 h 638898"/>
              <a:gd name="connsiteX2" fmla="*/ 859693 w 966178"/>
              <a:gd name="connsiteY2" fmla="*/ 0 h 638898"/>
              <a:gd name="connsiteX3" fmla="*/ 966178 w 966178"/>
              <a:gd name="connsiteY3" fmla="*/ 106485 h 638898"/>
              <a:gd name="connsiteX4" fmla="*/ 966178 w 966178"/>
              <a:gd name="connsiteY4" fmla="*/ 532413 h 638898"/>
              <a:gd name="connsiteX5" fmla="*/ 859693 w 966178"/>
              <a:gd name="connsiteY5" fmla="*/ 638898 h 638898"/>
              <a:gd name="connsiteX6" fmla="*/ 106485 w 966178"/>
              <a:gd name="connsiteY6" fmla="*/ 638898 h 638898"/>
              <a:gd name="connsiteX7" fmla="*/ 0 w 966178"/>
              <a:gd name="connsiteY7" fmla="*/ 532413 h 638898"/>
              <a:gd name="connsiteX8" fmla="*/ 0 w 966178"/>
              <a:gd name="connsiteY8" fmla="*/ 106485 h 63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178" h="638898" fill="norm" stroke="1" extrusionOk="0">
                <a:moveTo>
                  <a:pt x="0" y="106485"/>
                </a:moveTo>
                <a:cubicBezTo>
                  <a:pt x="0" y="47675"/>
                  <a:pt x="47675" y="0"/>
                  <a:pt x="106485" y="0"/>
                </a:cubicBezTo>
                <a:lnTo>
                  <a:pt x="859693" y="0"/>
                </a:lnTo>
                <a:cubicBezTo>
                  <a:pt x="918503" y="0"/>
                  <a:pt x="966178" y="47675"/>
                  <a:pt x="966178" y="106485"/>
                </a:cubicBezTo>
                <a:lnTo>
                  <a:pt x="966178" y="532413"/>
                </a:lnTo>
                <a:cubicBezTo>
                  <a:pt x="966178" y="591223"/>
                  <a:pt x="918503" y="638898"/>
                  <a:pt x="859693" y="638898"/>
                </a:cubicBezTo>
                <a:lnTo>
                  <a:pt x="106485" y="638898"/>
                </a:lnTo>
                <a:cubicBezTo>
                  <a:pt x="47675" y="638898"/>
                  <a:pt x="0" y="591223"/>
                  <a:pt x="0" y="532413"/>
                </a:cubicBezTo>
                <a:lnTo>
                  <a:pt x="0" y="106485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54048" tIns="54048" rIns="54048" bIns="54048" numCol="1" spcCol="1270" anchor="ctr" anchorCtr="0">
            <a:noAutofit/>
          </a:bodyPr>
          <a:lstStyle/>
          <a:p>
            <a:pPr marL="0" lvl="0" indent="0" algn="ctr" defTabSz="4000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900">
                <a:latin typeface="HSE Sans"/>
              </a:rPr>
              <a:t>Классический</a:t>
            </a:r>
            <a:endParaRPr lang="ru-RU" sz="900">
              <a:latin typeface="HSE Sans"/>
            </a:endParaRPr>
          </a:p>
        </p:txBody>
      </p:sp>
      <p:sp>
        <p:nvSpPr>
          <p:cNvPr id="91" name="Полилиния: фигура 90"/>
          <p:cNvSpPr/>
          <p:nvPr/>
        </p:nvSpPr>
        <p:spPr bwMode="auto">
          <a:xfrm rot="-9300000">
            <a:off x="9182221" y="5318388"/>
            <a:ext cx="530106" cy="0"/>
          </a:xfrm>
          <a:custGeom>
            <a:avLst/>
            <a:gdLst/>
            <a:ahLst/>
            <a:cxnLst/>
            <a:rect l="0" t="0" r="0" b="0"/>
            <a:pathLst>
              <a:path fill="norm" stroke="1" extrusionOk="0">
                <a:moveTo>
                  <a:pt x="0" y="0"/>
                </a:moveTo>
                <a:lnTo>
                  <a:pt x="530106" y="0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0" name="Полилиния: фигура 69"/>
          <p:cNvSpPr/>
          <p:nvPr/>
        </p:nvSpPr>
        <p:spPr bwMode="auto">
          <a:xfrm>
            <a:off x="7779467" y="4644467"/>
            <a:ext cx="1713600" cy="579597"/>
          </a:xfrm>
          <a:custGeom>
            <a:avLst/>
            <a:gdLst>
              <a:gd name="connsiteX0" fmla="*/ 0 w 1713600"/>
              <a:gd name="connsiteY0" fmla="*/ 96601 h 579597"/>
              <a:gd name="connsiteX1" fmla="*/ 96601 w 1713600"/>
              <a:gd name="connsiteY1" fmla="*/ 0 h 579597"/>
              <a:gd name="connsiteX2" fmla="*/ 1616999 w 1713600"/>
              <a:gd name="connsiteY2" fmla="*/ 0 h 579597"/>
              <a:gd name="connsiteX3" fmla="*/ 1713600 w 1713600"/>
              <a:gd name="connsiteY3" fmla="*/ 96601 h 579597"/>
              <a:gd name="connsiteX4" fmla="*/ 1713600 w 1713600"/>
              <a:gd name="connsiteY4" fmla="*/ 482996 h 579597"/>
              <a:gd name="connsiteX5" fmla="*/ 1616999 w 1713600"/>
              <a:gd name="connsiteY5" fmla="*/ 579597 h 579597"/>
              <a:gd name="connsiteX6" fmla="*/ 96601 w 1713600"/>
              <a:gd name="connsiteY6" fmla="*/ 579597 h 579597"/>
              <a:gd name="connsiteX7" fmla="*/ 0 w 1713600"/>
              <a:gd name="connsiteY7" fmla="*/ 482996 h 579597"/>
              <a:gd name="connsiteX8" fmla="*/ 0 w 1713600"/>
              <a:gd name="connsiteY8" fmla="*/ 96601 h 579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13600" h="579597" fill="norm" stroke="1" extrusionOk="0">
                <a:moveTo>
                  <a:pt x="0" y="96601"/>
                </a:moveTo>
                <a:cubicBezTo>
                  <a:pt x="0" y="43250"/>
                  <a:pt x="43250" y="0"/>
                  <a:pt x="96601" y="0"/>
                </a:cubicBezTo>
                <a:lnTo>
                  <a:pt x="1616999" y="0"/>
                </a:lnTo>
                <a:cubicBezTo>
                  <a:pt x="1670350" y="0"/>
                  <a:pt x="1713600" y="43250"/>
                  <a:pt x="1713600" y="96601"/>
                </a:cubicBezTo>
                <a:lnTo>
                  <a:pt x="1713600" y="482996"/>
                </a:lnTo>
                <a:cubicBezTo>
                  <a:pt x="1713600" y="536347"/>
                  <a:pt x="1670350" y="579597"/>
                  <a:pt x="1616999" y="579597"/>
                </a:cubicBezTo>
                <a:lnTo>
                  <a:pt x="96601" y="579597"/>
                </a:lnTo>
                <a:cubicBezTo>
                  <a:pt x="43250" y="579597"/>
                  <a:pt x="0" y="536347"/>
                  <a:pt x="0" y="482996"/>
                </a:cubicBezTo>
                <a:lnTo>
                  <a:pt x="0" y="96601"/>
                </a:lnTo>
                <a:close/>
              </a:path>
            </a:pathLst>
          </a:custGeom>
          <a:solidFill>
            <a:srgbClr val="EB681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rgbClr val="00000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3694" tIns="53694" rIns="53694" bIns="53694" numCol="1" spcCol="1270" anchor="ctr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000">
                <a:latin typeface="HSE Sans"/>
              </a:rPr>
              <a:t>Виды мозгового штурма</a:t>
            </a:r>
            <a:endParaRPr/>
          </a:p>
        </p:txBody>
      </p:sp>
      <p:sp>
        <p:nvSpPr>
          <p:cNvPr id="87" name="Полилиния: фигура 86"/>
          <p:cNvSpPr/>
          <p:nvPr/>
        </p:nvSpPr>
        <p:spPr bwMode="auto">
          <a:xfrm>
            <a:off x="9610311" y="5338616"/>
            <a:ext cx="966177" cy="638897"/>
          </a:xfrm>
          <a:custGeom>
            <a:avLst/>
            <a:gdLst>
              <a:gd name="connsiteX0" fmla="*/ 0 w 966178"/>
              <a:gd name="connsiteY0" fmla="*/ 106485 h 638898"/>
              <a:gd name="connsiteX1" fmla="*/ 106485 w 966178"/>
              <a:gd name="connsiteY1" fmla="*/ 0 h 638898"/>
              <a:gd name="connsiteX2" fmla="*/ 859693 w 966178"/>
              <a:gd name="connsiteY2" fmla="*/ 0 h 638898"/>
              <a:gd name="connsiteX3" fmla="*/ 966178 w 966178"/>
              <a:gd name="connsiteY3" fmla="*/ 106485 h 638898"/>
              <a:gd name="connsiteX4" fmla="*/ 966178 w 966178"/>
              <a:gd name="connsiteY4" fmla="*/ 532413 h 638898"/>
              <a:gd name="connsiteX5" fmla="*/ 859693 w 966178"/>
              <a:gd name="connsiteY5" fmla="*/ 638898 h 638898"/>
              <a:gd name="connsiteX6" fmla="*/ 106485 w 966178"/>
              <a:gd name="connsiteY6" fmla="*/ 638898 h 638898"/>
              <a:gd name="connsiteX7" fmla="*/ 0 w 966178"/>
              <a:gd name="connsiteY7" fmla="*/ 532413 h 638898"/>
              <a:gd name="connsiteX8" fmla="*/ 0 w 966178"/>
              <a:gd name="connsiteY8" fmla="*/ 106485 h 638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6178" h="638898" fill="norm" stroke="1" extrusionOk="0">
                <a:moveTo>
                  <a:pt x="0" y="106485"/>
                </a:moveTo>
                <a:cubicBezTo>
                  <a:pt x="0" y="47675"/>
                  <a:pt x="47675" y="0"/>
                  <a:pt x="106485" y="0"/>
                </a:cubicBezTo>
                <a:lnTo>
                  <a:pt x="859693" y="0"/>
                </a:lnTo>
                <a:cubicBezTo>
                  <a:pt x="918503" y="0"/>
                  <a:pt x="966178" y="47675"/>
                  <a:pt x="966178" y="106485"/>
                </a:cubicBezTo>
                <a:lnTo>
                  <a:pt x="966178" y="532413"/>
                </a:lnTo>
                <a:cubicBezTo>
                  <a:pt x="966178" y="591223"/>
                  <a:pt x="918503" y="638898"/>
                  <a:pt x="859693" y="638898"/>
                </a:cubicBezTo>
                <a:lnTo>
                  <a:pt x="106485" y="638898"/>
                </a:lnTo>
                <a:cubicBezTo>
                  <a:pt x="47675" y="638898"/>
                  <a:pt x="0" y="591223"/>
                  <a:pt x="0" y="532413"/>
                </a:cubicBezTo>
                <a:lnTo>
                  <a:pt x="0" y="106485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54048" tIns="54048" rIns="54048" bIns="54048" numCol="1" spcCol="1270" anchor="ctr" anchorCtr="0">
            <a:noAutofit/>
          </a:bodyPr>
          <a:lstStyle/>
          <a:p>
            <a:pPr marL="0" lvl="0" indent="0" algn="ctr" defTabSz="4000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900">
                <a:latin typeface="HSE Sans"/>
              </a:rPr>
              <a:t>Round Robin</a:t>
            </a:r>
            <a:endParaRPr lang="ru-RU" sz="900">
              <a:latin typeface="HSE Sans"/>
            </a:endParaRPr>
          </a:p>
        </p:txBody>
      </p:sp>
      <p:sp>
        <p:nvSpPr>
          <p:cNvPr id="95" name="Заголовок 2"/>
          <p:cNvSpPr txBox="1"/>
          <p:nvPr/>
        </p:nvSpPr>
        <p:spPr bwMode="auto">
          <a:xfrm>
            <a:off x="585898" y="1191664"/>
            <a:ext cx="5245560" cy="777025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800">
                <a:latin typeface="HSE Sans"/>
              </a:rPr>
              <a:t>Клиентская часть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3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Департамент программной инженерии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Android-</a:t>
            </a:r>
            <a:r>
              <a:rPr lang="ru-RU"/>
              <a:t>приложение для мозгового штурма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Функциональные требования.</a:t>
            </a:r>
            <a:endParaRPr/>
          </a:p>
          <a:p>
            <a:pPr>
              <a:defRPr/>
            </a:pPr>
            <a:r>
              <a:rPr lang="ru-RU"/>
              <a:t>Клиентская часть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 l="29959" t="0" r="32634" b="0"/>
          <a:stretch/>
        </p:blipFill>
        <p:spPr bwMode="auto">
          <a:xfrm>
            <a:off x="3766881" y="2515428"/>
            <a:ext cx="1518376" cy="2447511"/>
          </a:xfrm>
          <a:prstGeom prst="rect">
            <a:avLst/>
          </a:prstGeom>
          <a:noFill/>
        </p:spPr>
      </p:pic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6332177" y="2849216"/>
            <a:ext cx="1881809" cy="188180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 bwMode="auto">
          <a:xfrm>
            <a:off x="5536046" y="3531296"/>
            <a:ext cx="5453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defRPr/>
            </a:pPr>
            <a:r>
              <a:rPr lang="en-US" sz="4400">
                <a:latin typeface="HSE Sans Black"/>
              </a:rPr>
              <a:t>+</a:t>
            </a:r>
            <a:endParaRPr lang="ru-RU" sz="4400">
              <a:latin typeface="HSE Sans Black"/>
            </a:endParaRPr>
          </a:p>
        </p:txBody>
      </p:sp>
      <p:sp>
        <p:nvSpPr>
          <p:cNvPr id="7" name="Заголовок 2"/>
          <p:cNvSpPr txBox="1"/>
          <p:nvPr/>
        </p:nvSpPr>
        <p:spPr bwMode="auto">
          <a:xfrm>
            <a:off x="3367730" y="1865789"/>
            <a:ext cx="5245560" cy="777025"/>
          </a:xfrm>
          <a:prstGeom prst="rect">
            <a:avLst/>
          </a:prstGeom>
        </p:spPr>
        <p:txBody>
          <a:bodyPr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2000">
                <a:latin typeface="HSE Sans"/>
              </a:rPr>
              <a:t>Клиентская часть (мобильное приложение) создана с помощью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Пользовательские 1">
      <a:dk1>
        <a:srgbClr val="0F2C68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</a:theme>
</file>

<file path=customXml/_rels/item1.xml.rels><?xml version="1.0" encoding="UTF-8" standalone="yes"?><Relationships xmlns="http://schemas.openxmlformats.org/package/2006/relationships"><Relationship  Id="rId1" Type="http://schemas.openxmlformats.org/officeDocument/2006/relationships/customXmlProps" Target="itemProps1.xml"/></Relationships>
</file>

<file path=customXml/_rels/item2.xml.rels><?xml version="1.0" encoding="UTF-8" standalone="yes"?><Relationships xmlns="http://schemas.openxmlformats.org/package/2006/relationships"><Relationship  Id="rId1" Type="http://schemas.openxmlformats.org/officeDocument/2006/relationships/customXmlProps" Target="itemProps2.xml"/></Relationships>
</file>

<file path=customXml/_rels/item3.xml.rels><?xml version="1.0" encoding="UTF-8" standalone="yes"?><Relationships xmlns="http://schemas.openxmlformats.org/package/2006/relationships"><Relationship 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2A9C74E6E830D74E9B0FDDB4017A5417" ma:contentTypeVersion="13" ma:contentTypeDescription="Создание документа." ma:contentTypeScope="" ma:versionID="d4e423622451d608a8a05f4da7a1e1a2">
  <xsd:schema xmlns:xsd="http://www.w3.org/2001/XMLSchema" xmlns:xs="http://www.w3.org/2001/XMLSchema" xmlns:p="http://schemas.microsoft.com/office/2006/metadata/properties" xmlns:ns2="9875bd71-cde8-496c-a136-433f55d5e6d0" xmlns:ns3="e96afe77-3acb-4328-97fc-408e1bde3ecd" targetNamespace="http://schemas.microsoft.com/office/2006/metadata/properties" ma:root="true" ma:fieldsID="4831203c63c08b9f52ea6d3ee0d7a96e" ns2:_="" ns3:_="">
    <xsd:import namespace="9875bd71-cde8-496c-a136-433f55d5e6d0"/>
    <xsd:import namespace="e96afe77-3acb-4328-97fc-408e1bde3e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75bd71-cde8-496c-a136-433f55d5e6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6afe77-3acb-4328-97fc-408e1bde3ec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D4651DD-DCCC-4759-B2F6-7F520BDCC2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75bd71-cde8-496c-a136-433f55d5e6d0"/>
    <ds:schemaRef ds:uri="e96afe77-3acb-4328-97fc-408e1bde3e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33DAF31-D8A6-49A0-9A5D-8B2EA5B1C511}">
  <ds:schemaRefs>
    <ds:schemaRef ds:uri="http://purl.org/dc/elements/1.1/"/>
    <ds:schemaRef ds:uri="http://schemas.microsoft.com/office/2006/metadata/properties"/>
    <ds:schemaRef ds:uri="9875bd71-cde8-496c-a136-433f55d5e6d0"/>
    <ds:schemaRef ds:uri="e96afe77-3acb-4328-97fc-408e1bde3ecd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34386AA-1848-4C75-B336-1053927CB0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R7-Office/2024.1.1.375</Application>
  <DocSecurity>0</DocSecurity>
  <PresentationFormat>Широкоэкранный</PresentationFormat>
  <Paragraphs>0</Paragraphs>
  <Slides>17</Slides>
  <Notes>17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Кутьков Юрий Юрьевич</dc:creator>
  <cp:keywords/>
  <dc:description/>
  <dc:identifier/>
  <dc:language/>
  <cp:lastModifiedBy>Дарья Ильченко</cp:lastModifiedBy>
  <cp:revision>42</cp:revision>
  <dcterms:created xsi:type="dcterms:W3CDTF">2021-11-11T08:52:47Z</dcterms:created>
  <dcterms:modified xsi:type="dcterms:W3CDTF">2025-08-19T05:10:15Z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0x0101002A9C74E6E830D74E9B0FDDB4017A5417</vt:lpwstr>
  </property>
</Properties>
</file>